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8" r:id="rId3"/>
    <p:sldId id="259" r:id="rId4"/>
    <p:sldId id="260" r:id="rId5"/>
    <p:sldId id="261" r:id="rId6"/>
    <p:sldId id="277" r:id="rId7"/>
    <p:sldId id="290" r:id="rId8"/>
    <p:sldId id="291"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92" r:id="rId22"/>
    <p:sldId id="294" r:id="rId23"/>
    <p:sldId id="293" r:id="rId24"/>
    <p:sldId id="284" r:id="rId25"/>
    <p:sldId id="285" r:id="rId26"/>
    <p:sldId id="286" r:id="rId27"/>
    <p:sldId id="287" r:id="rId28"/>
    <p:sldId id="288" r:id="rId29"/>
  </p:sldIdLst>
  <p:sldSz cx="9144000" cy="5143500" type="screen16x9"/>
  <p:notesSz cx="6858000" cy="9144000"/>
  <p:embeddedFontLs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34"/>
    <p:restoredTop sz="94691"/>
  </p:normalViewPr>
  <p:slideViewPr>
    <p:cSldViewPr snapToGrid="0" snapToObjects="1">
      <p:cViewPr varScale="1">
        <p:scale>
          <a:sx n="190" d="100"/>
          <a:sy n="190" d="100"/>
        </p:scale>
        <p:origin x="12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ducation.launchcode.org/liftoff/articles/technical-resume/"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rive.google.com/file/d/0Bx04Qd46sWDgdjVZOWlFUUd1QmM/view?usp=sharing"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e47735ed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5e47735ed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03cd56c14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03cd56c1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00fb8875d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00fb8875d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00fb8875d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400fb8875d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00fb8875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00fb8875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400fb8875d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400fb8875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00fb8875d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400fb8875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00fb8875d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00fb8875d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00fb8875d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400fb8875d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00fb8875d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00fb8875d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00fb8875d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00fb8875d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0573a85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0573a85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e2a0054f9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e2a0054f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1868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05663c4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05663c4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0573a858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0573a858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0573a858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0573a858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If you’re not comfortable uploading a resume, work with mentor</a:t>
            </a:r>
            <a:endParaRPr/>
          </a:p>
          <a:p>
            <a:pPr marL="457200" lvl="0" indent="-298450" algn="l" rtl="0">
              <a:spcBef>
                <a:spcPts val="0"/>
              </a:spcBef>
              <a:spcAft>
                <a:spcPts val="0"/>
              </a:spcAft>
              <a:buSzPts val="1100"/>
              <a:buChar char="●"/>
            </a:pPr>
            <a:r>
              <a:rPr lang="en"/>
              <a:t>Ditto for LinkedIn or GitHub</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e67ec1d92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e67ec1d92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Ableist, but the idea is that it’s short. If it works better sitting, please do.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05663c49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05663c49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ee46128ea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ee46128ea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e67ec1d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e67ec1d9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e67ec1d9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e67ec1d9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05663c49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05663c49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Advocate for personal branding</a:t>
            </a:r>
            <a:endParaRPr/>
          </a:p>
          <a:p>
            <a:pPr marL="457200" lvl="0" indent="-298450" algn="l" rtl="0">
              <a:spcBef>
                <a:spcPts val="0"/>
              </a:spcBef>
              <a:spcAft>
                <a:spcPts val="0"/>
              </a:spcAft>
              <a:buSzPts val="1100"/>
              <a:buChar char="●"/>
            </a:pPr>
            <a:r>
              <a:rPr lang="en"/>
              <a:t>Build networks, know what’s hot, get new jobs, never settle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0522564c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0522564c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Prep Work Example </a:t>
            </a:r>
            <a:r>
              <a:rPr lang="en" u="sng">
                <a:solidFill>
                  <a:schemeClr val="hlink"/>
                </a:solidFill>
                <a:hlinkClick r:id="rId3"/>
              </a:rPr>
              <a:t>https://education.launchcode.org/liftoff/articles/technical-resume/</a:t>
            </a:r>
            <a:r>
              <a:rPr lang="en"/>
              <a:t> </a:t>
            </a:r>
            <a:endParaRPr/>
          </a:p>
          <a:p>
            <a:pPr marL="0" lvl="0" indent="0" algn="l" rtl="0">
              <a:spcBef>
                <a:spcPts val="0"/>
              </a:spcBef>
              <a:spcAft>
                <a:spcPts val="0"/>
              </a:spcAft>
              <a:buNone/>
            </a:pPr>
            <a:r>
              <a:rPr lang="en"/>
              <a:t>My Resume: </a:t>
            </a:r>
            <a:r>
              <a:rPr lang="en" u="sng">
                <a:solidFill>
                  <a:schemeClr val="hlink"/>
                </a:solidFill>
                <a:hlinkClick r:id="rId4"/>
              </a:rPr>
              <a:t>https://drive.google.com/file/d/0Bx04Qd46sWDgdjVZOWlFUUd1QmM/view?usp=sharing</a:t>
            </a:r>
            <a:r>
              <a:rPr lang="en"/>
              <a:t> </a:t>
            </a:r>
            <a:endParaRPr/>
          </a:p>
        </p:txBody>
      </p:sp>
    </p:spTree>
    <p:extLst>
      <p:ext uri="{BB962C8B-B14F-4D97-AF65-F5344CB8AC3E}">
        <p14:creationId xmlns:p14="http://schemas.microsoft.com/office/powerpoint/2010/main" val="2082826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4e2a0054f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4e2a0054f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e2a0054f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e2a0054f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education.launchcode.org/liftoff/videos/live-codin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ducation.launchcode.org/liftoff/modules/assignments/project-setup.html#assignment-project-setup"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education.launchcode.org/liftoff/modules/assignments/online-profiles.html#assignment-online-profiles"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www.amazon.com/Cracking-Coding-Interview-Programming-Questions/dp/0984782850/"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LaunchCode Liftoff</a:t>
            </a:r>
            <a:endParaRPr/>
          </a:p>
        </p:txBody>
      </p:sp>
      <p:sp>
        <p:nvSpPr>
          <p:cNvPr id="68" name="Google Shape;68;p13"/>
          <p:cNvSpPr txBox="1">
            <a:spLocks noGrp="1"/>
          </p:cNvSpPr>
          <p:nvPr>
            <p:ph type="subTitle" idx="1"/>
          </p:nvPr>
        </p:nvSpPr>
        <p:spPr>
          <a:xfrm>
            <a:off x="390525" y="27129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Class 3</a:t>
            </a:r>
            <a:endParaRPr sz="2400"/>
          </a:p>
        </p:txBody>
      </p:sp>
      <p:pic>
        <p:nvPicPr>
          <p:cNvPr id="69" name="Google Shape;69;p13"/>
          <p:cNvPicPr preferRelativeResize="0"/>
          <p:nvPr/>
        </p:nvPicPr>
        <p:blipFill>
          <a:blip r:embed="rId3">
            <a:alphaModFix/>
          </a:blip>
          <a:stretch>
            <a:fillRect/>
          </a:stretch>
        </p:blipFill>
        <p:spPr>
          <a:xfrm>
            <a:off x="6046725" y="855287"/>
            <a:ext cx="2861575" cy="2861575"/>
          </a:xfrm>
          <a:prstGeom prst="rect">
            <a:avLst/>
          </a:prstGeom>
          <a:noFill/>
          <a:ln>
            <a:noFill/>
          </a:ln>
        </p:spPr>
      </p:pic>
      <p:sp>
        <p:nvSpPr>
          <p:cNvPr id="70" name="Google Shape;70;p13"/>
          <p:cNvSpPr txBox="1">
            <a:spLocks noGrp="1"/>
          </p:cNvSpPr>
          <p:nvPr>
            <p:ph type="subTitle" idx="1"/>
          </p:nvPr>
        </p:nvSpPr>
        <p:spPr>
          <a:xfrm>
            <a:off x="390525" y="341068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Hank </a:t>
            </a:r>
            <a:r>
              <a:rPr lang="en-US" dirty="0" err="1"/>
              <a:t>DeDona</a:t>
            </a:r>
            <a:endParaRPr dirty="0"/>
          </a:p>
          <a:p>
            <a:pPr marL="0" lvl="0" indent="0" algn="l" rtl="0">
              <a:spcBef>
                <a:spcPts val="0"/>
              </a:spcBef>
              <a:spcAft>
                <a:spcPts val="0"/>
              </a:spcAft>
              <a:buNone/>
            </a:pPr>
            <a:r>
              <a:rPr lang="en" dirty="0"/>
              <a:t>8/16/21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Live Coding - Introduction</a:t>
            </a:r>
            <a:endParaRPr/>
          </a:p>
        </p:txBody>
      </p:sp>
      <p:sp>
        <p:nvSpPr>
          <p:cNvPr id="187" name="Google Shape;187;p23"/>
          <p:cNvSpPr txBox="1">
            <a:spLocks noGrp="1"/>
          </p:cNvSpPr>
          <p:nvPr>
            <p:ph type="body" idx="1"/>
          </p:nvPr>
        </p:nvSpPr>
        <p:spPr>
          <a:xfrm>
            <a:off x="471900" y="1919074"/>
            <a:ext cx="3999900" cy="3017199"/>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Why</a:t>
            </a:r>
            <a:endParaRPr dirty="0"/>
          </a:p>
          <a:p>
            <a:pPr marL="914400" lvl="1" indent="-317500" algn="l" rtl="0">
              <a:spcBef>
                <a:spcPts val="0"/>
              </a:spcBef>
              <a:spcAft>
                <a:spcPts val="0"/>
              </a:spcAft>
              <a:buSzPts val="1400"/>
              <a:buChar char="○"/>
            </a:pPr>
            <a:r>
              <a:rPr lang="en" sz="1400" dirty="0"/>
              <a:t>Live Coding Interview is Likely</a:t>
            </a:r>
            <a:endParaRPr sz="1400" dirty="0"/>
          </a:p>
          <a:p>
            <a:pPr marL="914400" lvl="1" indent="-317500" algn="l" rtl="0">
              <a:spcBef>
                <a:spcPts val="0"/>
              </a:spcBef>
              <a:spcAft>
                <a:spcPts val="0"/>
              </a:spcAft>
              <a:buSzPts val="1400"/>
              <a:buChar char="○"/>
            </a:pPr>
            <a:r>
              <a:rPr lang="en" sz="1400" dirty="0"/>
              <a:t>Mock Live Coding Interviews – John</a:t>
            </a:r>
            <a:r>
              <a:rPr lang="en-US" sz="1400" dirty="0"/>
              <a:t>/TAs</a:t>
            </a:r>
            <a:endParaRPr sz="1400" dirty="0"/>
          </a:p>
          <a:p>
            <a:pPr marL="457200" lvl="0" indent="-317500" algn="l" rtl="0">
              <a:spcBef>
                <a:spcPts val="0"/>
              </a:spcBef>
              <a:spcAft>
                <a:spcPts val="0"/>
              </a:spcAft>
              <a:buSzPts val="1400"/>
              <a:buChar char="●"/>
            </a:pPr>
            <a:r>
              <a:rPr lang="en" dirty="0"/>
              <a:t>Many Approaches</a:t>
            </a:r>
            <a:endParaRPr dirty="0"/>
          </a:p>
          <a:p>
            <a:pPr marL="914400" lvl="1" indent="-317500" algn="l" rtl="0">
              <a:spcBef>
                <a:spcPts val="0"/>
              </a:spcBef>
              <a:spcAft>
                <a:spcPts val="0"/>
              </a:spcAft>
              <a:buSzPts val="1400"/>
              <a:buChar char="○"/>
            </a:pPr>
            <a:r>
              <a:rPr lang="en" sz="1400" dirty="0"/>
              <a:t>In-Person or Online</a:t>
            </a:r>
            <a:endParaRPr sz="1400" dirty="0"/>
          </a:p>
          <a:p>
            <a:pPr marL="914400" lvl="1" indent="-317500" algn="l" rtl="0">
              <a:spcBef>
                <a:spcPts val="0"/>
              </a:spcBef>
              <a:spcAft>
                <a:spcPts val="0"/>
              </a:spcAft>
              <a:buSzPts val="1400"/>
              <a:buChar char="○"/>
            </a:pPr>
            <a:r>
              <a:rPr lang="en" sz="1400" dirty="0"/>
              <a:t>Whiteboard or Computer</a:t>
            </a:r>
            <a:endParaRPr sz="1400" dirty="0"/>
          </a:p>
          <a:p>
            <a:pPr marL="914400" lvl="1" indent="-317500" algn="l" rtl="0">
              <a:spcBef>
                <a:spcPts val="0"/>
              </a:spcBef>
              <a:spcAft>
                <a:spcPts val="0"/>
              </a:spcAft>
              <a:buSzPts val="1400"/>
              <a:buChar char="○"/>
            </a:pPr>
            <a:r>
              <a:rPr lang="en" sz="1400" dirty="0"/>
              <a:t>IDE or Notepad</a:t>
            </a:r>
            <a:endParaRPr sz="1400" dirty="0"/>
          </a:p>
          <a:p>
            <a:pPr marL="914400" lvl="1" indent="-317500" algn="l" rtl="0">
              <a:spcBef>
                <a:spcPts val="0"/>
              </a:spcBef>
              <a:spcAft>
                <a:spcPts val="0"/>
              </a:spcAft>
              <a:buSzPts val="1400"/>
              <a:buChar char="○"/>
            </a:pPr>
            <a:r>
              <a:rPr lang="en" sz="1400" dirty="0"/>
              <a:t>Google</a:t>
            </a:r>
            <a:endParaRPr sz="1400" dirty="0"/>
          </a:p>
          <a:p>
            <a:pPr marL="914400" lvl="1" indent="-317500" algn="l" rtl="0">
              <a:spcBef>
                <a:spcPts val="0"/>
              </a:spcBef>
              <a:spcAft>
                <a:spcPts val="0"/>
              </a:spcAft>
              <a:buSzPts val="1400"/>
              <a:buChar char="○"/>
            </a:pPr>
            <a:r>
              <a:rPr lang="en" sz="1400" dirty="0"/>
              <a:t>Ask Before Interview!</a:t>
            </a:r>
            <a:endParaRPr sz="1400" dirty="0"/>
          </a:p>
          <a:p>
            <a:pPr marL="457200" lvl="0" indent="-317500" algn="l" rtl="0">
              <a:spcBef>
                <a:spcPts val="0"/>
              </a:spcBef>
              <a:spcAft>
                <a:spcPts val="0"/>
              </a:spcAft>
              <a:buSzPts val="1400"/>
              <a:buChar char="●"/>
            </a:pPr>
            <a:r>
              <a:rPr lang="en" dirty="0"/>
              <a:t>Goals</a:t>
            </a:r>
            <a:endParaRPr dirty="0"/>
          </a:p>
          <a:p>
            <a:pPr marL="914400" lvl="1" indent="-317500" algn="l" rtl="0">
              <a:spcBef>
                <a:spcPts val="0"/>
              </a:spcBef>
              <a:spcAft>
                <a:spcPts val="0"/>
              </a:spcAft>
              <a:buSzPts val="1400"/>
              <a:buChar char="○"/>
            </a:pPr>
            <a:r>
              <a:rPr lang="en" sz="1400" dirty="0"/>
              <a:t>Solve Problems</a:t>
            </a:r>
            <a:endParaRPr sz="1400" dirty="0"/>
          </a:p>
          <a:p>
            <a:pPr marL="914400" lvl="1" indent="-317500" algn="l" rtl="0">
              <a:spcBef>
                <a:spcPts val="0"/>
              </a:spcBef>
              <a:spcAft>
                <a:spcPts val="0"/>
              </a:spcAft>
              <a:buSzPts val="1400"/>
              <a:buChar char="○"/>
            </a:pPr>
            <a:r>
              <a:rPr lang="en" sz="1400" dirty="0"/>
              <a:t>Collaborate</a:t>
            </a:r>
            <a:endParaRPr sz="1400" dirty="0"/>
          </a:p>
        </p:txBody>
      </p:sp>
      <p:pic>
        <p:nvPicPr>
          <p:cNvPr id="188" name="Google Shape;188;p23"/>
          <p:cNvPicPr preferRelativeResize="0"/>
          <p:nvPr/>
        </p:nvPicPr>
        <p:blipFill>
          <a:blip r:embed="rId3">
            <a:alphaModFix/>
          </a:blip>
          <a:stretch>
            <a:fillRect/>
          </a:stretch>
        </p:blipFill>
        <p:spPr>
          <a:xfrm>
            <a:off x="4371364" y="1919075"/>
            <a:ext cx="4322636" cy="301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Live Coding - Goals</a:t>
            </a:r>
            <a:endParaRPr/>
          </a:p>
        </p:txBody>
      </p:sp>
      <p:sp>
        <p:nvSpPr>
          <p:cNvPr id="194" name="Google Shape;194;p2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Interviewers are looking for candidates who...</a:t>
            </a:r>
            <a:endParaRPr/>
          </a:p>
          <a:p>
            <a:pPr marL="457200" lvl="0" indent="-342900" algn="l" rtl="0">
              <a:spcBef>
                <a:spcPts val="1600"/>
              </a:spcBef>
              <a:spcAft>
                <a:spcPts val="0"/>
              </a:spcAft>
              <a:buSzPts val="1800"/>
              <a:buChar char="●"/>
            </a:pPr>
            <a:r>
              <a:rPr lang="en"/>
              <a:t>...ask questions to fully understand the problem.</a:t>
            </a:r>
            <a:endParaRPr/>
          </a:p>
          <a:p>
            <a:pPr marL="457200" lvl="0" indent="-342900" algn="l" rtl="0">
              <a:spcBef>
                <a:spcPts val="0"/>
              </a:spcBef>
              <a:spcAft>
                <a:spcPts val="0"/>
              </a:spcAft>
              <a:buSzPts val="1800"/>
              <a:buChar char="●"/>
            </a:pPr>
            <a:r>
              <a:rPr lang="en"/>
              <a:t>...work towards a correct solution.</a:t>
            </a:r>
            <a:endParaRPr/>
          </a:p>
          <a:p>
            <a:pPr marL="457200" lvl="0" indent="-342900" algn="l" rtl="0">
              <a:spcBef>
                <a:spcPts val="0"/>
              </a:spcBef>
              <a:spcAft>
                <a:spcPts val="0"/>
              </a:spcAft>
              <a:buSzPts val="1800"/>
              <a:buChar char="●"/>
            </a:pPr>
            <a:r>
              <a:rPr lang="en"/>
              <a:t>...has an understanding of the language syntax.</a:t>
            </a:r>
            <a:endParaRPr/>
          </a:p>
          <a:p>
            <a:pPr marL="457200" lvl="0" indent="-342900" algn="l" rtl="0">
              <a:spcBef>
                <a:spcPts val="0"/>
              </a:spcBef>
              <a:spcAft>
                <a:spcPts val="0"/>
              </a:spcAft>
              <a:buSzPts val="1800"/>
              <a:buChar char="●"/>
            </a:pPr>
            <a:r>
              <a:rPr lang="en"/>
              <a:t>...demonstrates how to test the solution.</a:t>
            </a:r>
            <a:endParaRPr/>
          </a:p>
          <a:p>
            <a:pPr marL="457200" lvl="0" indent="-342900" algn="l" rtl="0">
              <a:spcBef>
                <a:spcPts val="0"/>
              </a:spcBef>
              <a:spcAft>
                <a:spcPts val="0"/>
              </a:spcAft>
              <a:buSzPts val="1800"/>
              <a:buChar char="●"/>
            </a:pPr>
            <a:r>
              <a:rPr lang="en"/>
              <a:t>...addresses any bugs.</a:t>
            </a:r>
            <a:endParaRPr/>
          </a:p>
          <a:p>
            <a:pPr marL="457200" lvl="0" indent="-342900" algn="l" rtl="0">
              <a:spcBef>
                <a:spcPts val="0"/>
              </a:spcBef>
              <a:spcAft>
                <a:spcPts val="0"/>
              </a:spcAft>
              <a:buSzPts val="1800"/>
              <a:buChar char="●"/>
            </a:pPr>
            <a:r>
              <a:rPr lang="en"/>
              <a:t>...can communicate their thought process.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Live Coding - Process</a:t>
            </a:r>
            <a:endParaRPr/>
          </a:p>
        </p:txBody>
      </p:sp>
      <p:sp>
        <p:nvSpPr>
          <p:cNvPr id="200" name="Google Shape;200;p25"/>
          <p:cNvSpPr txBox="1">
            <a:spLocks noGrp="1"/>
          </p:cNvSpPr>
          <p:nvPr>
            <p:ph type="body" idx="1"/>
          </p:nvPr>
        </p:nvSpPr>
        <p:spPr>
          <a:xfrm>
            <a:off x="471900" y="1919075"/>
            <a:ext cx="4119900" cy="2710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Gather Requirements</a:t>
            </a:r>
            <a:endParaRPr sz="2400" dirty="0"/>
          </a:p>
          <a:p>
            <a:pPr marL="457200" lvl="0" indent="-381000" algn="l" rtl="0">
              <a:spcBef>
                <a:spcPts val="0"/>
              </a:spcBef>
              <a:spcAft>
                <a:spcPts val="0"/>
              </a:spcAft>
              <a:buSzPts val="2400"/>
              <a:buChar char="●"/>
            </a:pPr>
            <a:r>
              <a:rPr lang="en" sz="2400" dirty="0"/>
              <a:t>Break Problem Down</a:t>
            </a:r>
            <a:endParaRPr sz="2400" dirty="0"/>
          </a:p>
          <a:p>
            <a:pPr marL="457200" lvl="0" indent="-381000" algn="l" rtl="0">
              <a:spcBef>
                <a:spcPts val="0"/>
              </a:spcBef>
              <a:spcAft>
                <a:spcPts val="0"/>
              </a:spcAft>
              <a:buSzPts val="2400"/>
              <a:buChar char="●"/>
            </a:pPr>
            <a:r>
              <a:rPr lang="en" sz="2400" dirty="0"/>
              <a:t>Pseudocode</a:t>
            </a:r>
            <a:endParaRPr sz="2400" dirty="0"/>
          </a:p>
          <a:p>
            <a:pPr marL="457200" lvl="0" indent="-381000" algn="l" rtl="0">
              <a:spcBef>
                <a:spcPts val="0"/>
              </a:spcBef>
              <a:spcAft>
                <a:spcPts val="0"/>
              </a:spcAft>
              <a:buSzPts val="2400"/>
              <a:buChar char="●"/>
            </a:pPr>
            <a:r>
              <a:rPr lang="en" sz="2400" dirty="0"/>
              <a:t>Write Syntax (sometimes)</a:t>
            </a:r>
            <a:endParaRPr sz="2400" dirty="0"/>
          </a:p>
          <a:p>
            <a:pPr marL="457200" lvl="0" indent="-381000" algn="l" rtl="0">
              <a:spcBef>
                <a:spcPts val="0"/>
              </a:spcBef>
              <a:spcAft>
                <a:spcPts val="0"/>
              </a:spcAft>
              <a:buSzPts val="2400"/>
              <a:buChar char="●"/>
            </a:pPr>
            <a:r>
              <a:rPr lang="en" sz="2400" dirty="0"/>
              <a:t>Test &amp; Make Changes</a:t>
            </a:r>
            <a:endParaRPr sz="2400" dirty="0"/>
          </a:p>
        </p:txBody>
      </p:sp>
      <p:pic>
        <p:nvPicPr>
          <p:cNvPr id="201" name="Google Shape;201;p25"/>
          <p:cNvPicPr preferRelativeResize="0"/>
          <p:nvPr/>
        </p:nvPicPr>
        <p:blipFill>
          <a:blip r:embed="rId3">
            <a:alphaModFix/>
          </a:blip>
          <a:stretch>
            <a:fillRect/>
          </a:stretch>
        </p:blipFill>
        <p:spPr>
          <a:xfrm>
            <a:off x="4878312" y="1837075"/>
            <a:ext cx="3368439" cy="3072025"/>
          </a:xfrm>
          <a:prstGeom prst="rect">
            <a:avLst/>
          </a:prstGeom>
          <a:noFill/>
          <a:ln>
            <a:noFill/>
          </a:ln>
        </p:spPr>
      </p:pic>
      <p:sp>
        <p:nvSpPr>
          <p:cNvPr id="202" name="Google Shape;202;p25"/>
          <p:cNvSpPr txBox="1"/>
          <p:nvPr/>
        </p:nvSpPr>
        <p:spPr>
          <a:xfrm>
            <a:off x="201275" y="4644050"/>
            <a:ext cx="4591800" cy="26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u="sng">
                <a:solidFill>
                  <a:schemeClr val="hlink"/>
                </a:solidFill>
                <a:latin typeface="Roboto"/>
                <a:ea typeface="Roboto"/>
                <a:cs typeface="Roboto"/>
                <a:sym typeface="Roboto"/>
                <a:hlinkClick r:id="rId4"/>
              </a:rPr>
              <a:t>https://education.launchcode.org/liftoff/videos/live-coding/</a:t>
            </a:r>
            <a:r>
              <a:rPr lang="en" sz="1200">
                <a:latin typeface="Roboto"/>
                <a:ea typeface="Roboto"/>
                <a:cs typeface="Roboto"/>
                <a:sym typeface="Roboto"/>
              </a:rPr>
              <a:t> </a:t>
            </a:r>
            <a:endParaRPr sz="12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Gather Requirements</a:t>
            </a:r>
            <a:endParaRPr/>
          </a:p>
        </p:txBody>
      </p:sp>
      <p:sp>
        <p:nvSpPr>
          <p:cNvPr id="208" name="Google Shape;208;p2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Ask Too Many Questions</a:t>
            </a:r>
            <a:endParaRPr/>
          </a:p>
          <a:p>
            <a:pPr marL="914400" lvl="1" indent="-317500" algn="l" rtl="0">
              <a:spcBef>
                <a:spcPts val="0"/>
              </a:spcBef>
              <a:spcAft>
                <a:spcPts val="0"/>
              </a:spcAft>
              <a:buSzPts val="1400"/>
              <a:buChar char="○"/>
            </a:pPr>
            <a:r>
              <a:rPr lang="en"/>
              <a:t>Input/Output</a:t>
            </a:r>
            <a:endParaRPr/>
          </a:p>
          <a:p>
            <a:pPr marL="914400" lvl="1" indent="-317500" algn="l" rtl="0">
              <a:spcBef>
                <a:spcPts val="0"/>
              </a:spcBef>
              <a:spcAft>
                <a:spcPts val="0"/>
              </a:spcAft>
              <a:buSzPts val="1400"/>
              <a:buChar char="○"/>
            </a:pPr>
            <a:r>
              <a:rPr lang="en"/>
              <a:t>Edge Cases/Validation</a:t>
            </a:r>
            <a:endParaRPr/>
          </a:p>
          <a:p>
            <a:pPr marL="457200" lvl="0" indent="-342900" algn="l" rtl="0">
              <a:spcBef>
                <a:spcPts val="0"/>
              </a:spcBef>
              <a:spcAft>
                <a:spcPts val="0"/>
              </a:spcAft>
              <a:buSzPts val="1800"/>
              <a:buChar char="●"/>
            </a:pPr>
            <a:r>
              <a:rPr lang="en"/>
              <a:t>Write Out Requirements</a:t>
            </a:r>
            <a:endParaRPr/>
          </a:p>
          <a:p>
            <a:pPr marL="914400" lvl="1" indent="-317500" algn="l" rtl="0">
              <a:spcBef>
                <a:spcPts val="0"/>
              </a:spcBef>
              <a:spcAft>
                <a:spcPts val="0"/>
              </a:spcAft>
              <a:buSzPts val="1400"/>
              <a:buChar char="○"/>
            </a:pPr>
            <a:r>
              <a:rPr lang="en"/>
              <a:t>Helpful Later</a:t>
            </a:r>
            <a:endParaRPr/>
          </a:p>
          <a:p>
            <a:pPr marL="457200" lvl="0" indent="-342900" algn="l" rtl="0">
              <a:spcBef>
                <a:spcPts val="0"/>
              </a:spcBef>
              <a:spcAft>
                <a:spcPts val="0"/>
              </a:spcAft>
              <a:buSzPts val="1800"/>
              <a:buChar char="●"/>
            </a:pPr>
            <a:r>
              <a:rPr lang="en"/>
              <a:t>Establish Names &amp; Data Structure</a:t>
            </a:r>
            <a:endParaRPr/>
          </a:p>
        </p:txBody>
      </p:sp>
      <p:pic>
        <p:nvPicPr>
          <p:cNvPr id="209" name="Google Shape;209;p26"/>
          <p:cNvPicPr preferRelativeResize="0"/>
          <p:nvPr/>
        </p:nvPicPr>
        <p:blipFill>
          <a:blip r:embed="rId3">
            <a:alphaModFix/>
          </a:blip>
          <a:stretch>
            <a:fillRect/>
          </a:stretch>
        </p:blipFill>
        <p:spPr>
          <a:xfrm>
            <a:off x="4927356" y="1990575"/>
            <a:ext cx="3486794" cy="256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Break Problem Down</a:t>
            </a:r>
            <a:endParaRPr/>
          </a:p>
        </p:txBody>
      </p:sp>
      <p:sp>
        <p:nvSpPr>
          <p:cNvPr id="215" name="Google Shape;215;p27"/>
          <p:cNvSpPr txBox="1">
            <a:spLocks noGrp="1"/>
          </p:cNvSpPr>
          <p:nvPr>
            <p:ph type="body" idx="1"/>
          </p:nvPr>
        </p:nvSpPr>
        <p:spPr>
          <a:xfrm>
            <a:off x="471900" y="1919075"/>
            <a:ext cx="41052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Restate The Key Points</a:t>
            </a:r>
          </a:p>
          <a:p>
            <a:pPr marL="457200" lvl="0" indent="-342900" algn="l" rtl="0">
              <a:spcBef>
                <a:spcPts val="0"/>
              </a:spcBef>
              <a:spcAft>
                <a:spcPts val="0"/>
              </a:spcAft>
              <a:buSzPts val="1800"/>
              <a:buChar char="●"/>
            </a:pPr>
            <a:r>
              <a:rPr lang="en" dirty="0"/>
              <a:t>Think out loud!</a:t>
            </a:r>
            <a:endParaRPr dirty="0"/>
          </a:p>
          <a:p>
            <a:pPr marL="457200" lvl="0" indent="-342900" algn="l" rtl="0">
              <a:spcBef>
                <a:spcPts val="0"/>
              </a:spcBef>
              <a:spcAft>
                <a:spcPts val="0"/>
              </a:spcAft>
              <a:buSzPts val="1800"/>
              <a:buChar char="●"/>
            </a:pPr>
            <a:r>
              <a:rPr lang="en" dirty="0"/>
              <a:t>Rough Order Of Problems</a:t>
            </a:r>
            <a:endParaRPr dirty="0"/>
          </a:p>
          <a:p>
            <a:pPr marL="457200" lvl="0" indent="-342900" algn="l" rtl="0">
              <a:spcBef>
                <a:spcPts val="0"/>
              </a:spcBef>
              <a:spcAft>
                <a:spcPts val="0"/>
              </a:spcAft>
              <a:buSzPts val="1800"/>
              <a:buChar char="●"/>
            </a:pPr>
            <a:r>
              <a:rPr lang="en" dirty="0"/>
              <a:t>Resist The Urge To Code</a:t>
            </a:r>
            <a:endParaRPr dirty="0"/>
          </a:p>
          <a:p>
            <a:pPr marL="457200" lvl="0" indent="-342900" algn="l" rtl="0">
              <a:spcBef>
                <a:spcPts val="0"/>
              </a:spcBef>
              <a:spcAft>
                <a:spcPts val="0"/>
              </a:spcAft>
              <a:buSzPts val="1800"/>
              <a:buChar char="●"/>
            </a:pPr>
            <a:r>
              <a:rPr lang="en" dirty="0"/>
              <a:t>Stop, Turn Around, and Ask!</a:t>
            </a:r>
            <a:endParaRPr dirty="0"/>
          </a:p>
        </p:txBody>
      </p:sp>
      <p:pic>
        <p:nvPicPr>
          <p:cNvPr id="216" name="Google Shape;216;p27"/>
          <p:cNvPicPr preferRelativeResize="0"/>
          <p:nvPr/>
        </p:nvPicPr>
        <p:blipFill>
          <a:blip r:embed="rId3">
            <a:alphaModFix/>
          </a:blip>
          <a:stretch>
            <a:fillRect/>
          </a:stretch>
        </p:blipFill>
        <p:spPr>
          <a:xfrm>
            <a:off x="5747300" y="1778287"/>
            <a:ext cx="2131125" cy="2991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Pseudocode</a:t>
            </a:r>
            <a:endParaRPr/>
          </a:p>
        </p:txBody>
      </p:sp>
      <p:sp>
        <p:nvSpPr>
          <p:cNvPr id="222" name="Google Shape;222;p28"/>
          <p:cNvSpPr txBox="1">
            <a:spLocks noGrp="1"/>
          </p:cNvSpPr>
          <p:nvPr>
            <p:ph type="body" idx="1"/>
          </p:nvPr>
        </p:nvSpPr>
        <p:spPr>
          <a:xfrm>
            <a:off x="471900" y="1919075"/>
            <a:ext cx="41199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No Code/Syntax</a:t>
            </a:r>
          </a:p>
          <a:p>
            <a:pPr marL="457200" lvl="0" indent="-342900" algn="l" rtl="0">
              <a:spcBef>
                <a:spcPts val="0"/>
              </a:spcBef>
              <a:spcAft>
                <a:spcPts val="0"/>
              </a:spcAft>
              <a:buSzPts val="1800"/>
              <a:buChar char="●"/>
            </a:pPr>
            <a:r>
              <a:rPr lang="en" dirty="0"/>
              <a:t>Still thinking out loud!</a:t>
            </a:r>
            <a:endParaRPr dirty="0"/>
          </a:p>
          <a:p>
            <a:pPr marL="457200" lvl="0" indent="-342900" algn="l" rtl="0">
              <a:spcBef>
                <a:spcPts val="0"/>
              </a:spcBef>
              <a:spcAft>
                <a:spcPts val="0"/>
              </a:spcAft>
              <a:buSzPts val="1800"/>
              <a:buChar char="●"/>
            </a:pPr>
            <a:r>
              <a:rPr lang="en" dirty="0"/>
              <a:t>Focus On Control Structures</a:t>
            </a:r>
            <a:endParaRPr dirty="0"/>
          </a:p>
          <a:p>
            <a:pPr marL="914400" lvl="1" indent="-317500" algn="l" rtl="0">
              <a:spcBef>
                <a:spcPts val="0"/>
              </a:spcBef>
              <a:spcAft>
                <a:spcPts val="0"/>
              </a:spcAft>
              <a:buSzPts val="1400"/>
              <a:buChar char="○"/>
            </a:pPr>
            <a:r>
              <a:rPr lang="en" dirty="0"/>
              <a:t>If/Then, Loops, </a:t>
            </a:r>
            <a:r>
              <a:rPr lang="en" dirty="0" err="1"/>
              <a:t>etc</a:t>
            </a:r>
            <a:endParaRPr dirty="0"/>
          </a:p>
          <a:p>
            <a:pPr marL="457200" lvl="0" indent="-342900" algn="l" rtl="0">
              <a:spcBef>
                <a:spcPts val="0"/>
              </a:spcBef>
              <a:spcAft>
                <a:spcPts val="0"/>
              </a:spcAft>
              <a:buSzPts val="1800"/>
              <a:buChar char="●"/>
            </a:pPr>
            <a:r>
              <a:rPr lang="en" dirty="0"/>
              <a:t>Examples</a:t>
            </a:r>
            <a:endParaRPr dirty="0"/>
          </a:p>
          <a:p>
            <a:pPr marL="914400" lvl="1" indent="-317500" algn="l" rtl="0">
              <a:spcBef>
                <a:spcPts val="0"/>
              </a:spcBef>
              <a:spcAft>
                <a:spcPts val="0"/>
              </a:spcAft>
              <a:buSzPts val="1400"/>
              <a:buChar char="○"/>
            </a:pPr>
            <a:r>
              <a:rPr lang="en" dirty="0"/>
              <a:t>`If 5 is greater than 7, then stop`</a:t>
            </a:r>
            <a:endParaRPr dirty="0"/>
          </a:p>
          <a:p>
            <a:pPr marL="914400" lvl="1" indent="-317500" algn="l" rtl="0">
              <a:spcBef>
                <a:spcPts val="0"/>
              </a:spcBef>
              <a:spcAft>
                <a:spcPts val="0"/>
              </a:spcAft>
              <a:buSzPts val="1400"/>
              <a:buChar char="○"/>
            </a:pPr>
            <a:r>
              <a:rPr lang="en" dirty="0"/>
              <a:t>`Loop from 1 to 100`</a:t>
            </a:r>
            <a:endParaRPr dirty="0"/>
          </a:p>
          <a:p>
            <a:pPr marL="914400" lvl="1" indent="-317500" algn="l" rtl="0">
              <a:spcBef>
                <a:spcPts val="0"/>
              </a:spcBef>
              <a:spcAft>
                <a:spcPts val="0"/>
              </a:spcAft>
              <a:buSzPts val="1400"/>
              <a:buChar char="○"/>
            </a:pPr>
            <a:r>
              <a:rPr lang="en" dirty="0"/>
              <a:t>`If the result has a remainder, add 1`</a:t>
            </a:r>
            <a:endParaRPr dirty="0"/>
          </a:p>
          <a:p>
            <a:pPr marL="914400" lvl="1" indent="-317500" algn="l" rtl="0">
              <a:spcBef>
                <a:spcPts val="0"/>
              </a:spcBef>
              <a:spcAft>
                <a:spcPts val="0"/>
              </a:spcAft>
              <a:buSzPts val="1400"/>
              <a:buChar char="○"/>
            </a:pPr>
            <a:r>
              <a:rPr lang="en" dirty="0"/>
              <a:t>`Print “hello world”`</a:t>
            </a:r>
            <a:endParaRPr dirty="0"/>
          </a:p>
        </p:txBody>
      </p:sp>
      <p:pic>
        <p:nvPicPr>
          <p:cNvPr id="223" name="Google Shape;223;p28"/>
          <p:cNvPicPr preferRelativeResize="0"/>
          <p:nvPr/>
        </p:nvPicPr>
        <p:blipFill>
          <a:blip r:embed="rId3">
            <a:alphaModFix/>
          </a:blip>
          <a:stretch>
            <a:fillRect/>
          </a:stretch>
        </p:blipFill>
        <p:spPr>
          <a:xfrm>
            <a:off x="5219750" y="1808013"/>
            <a:ext cx="3146275" cy="2932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Write Syntax</a:t>
            </a:r>
            <a:endParaRPr/>
          </a:p>
        </p:txBody>
      </p:sp>
      <p:sp>
        <p:nvSpPr>
          <p:cNvPr id="229" name="Google Shape;229;p29"/>
          <p:cNvSpPr txBox="1">
            <a:spLocks noGrp="1"/>
          </p:cNvSpPr>
          <p:nvPr>
            <p:ph type="body" idx="1"/>
          </p:nvPr>
        </p:nvSpPr>
        <p:spPr>
          <a:xfrm>
            <a:off x="471900" y="1919075"/>
            <a:ext cx="41274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Now Start Writing Code</a:t>
            </a:r>
            <a:endParaRPr dirty="0"/>
          </a:p>
          <a:p>
            <a:pPr marL="457200" lvl="0" indent="-342900" algn="l" rtl="0">
              <a:spcBef>
                <a:spcPts val="0"/>
              </a:spcBef>
              <a:spcAft>
                <a:spcPts val="0"/>
              </a:spcAft>
              <a:buSzPts val="1800"/>
              <a:buChar char="●"/>
            </a:pPr>
            <a:r>
              <a:rPr lang="en" dirty="0"/>
              <a:t>Talk It Out (Think out loud)</a:t>
            </a:r>
            <a:endParaRPr dirty="0"/>
          </a:p>
          <a:p>
            <a:pPr marL="457200" lvl="0" indent="-342900" algn="l" rtl="0">
              <a:spcBef>
                <a:spcPts val="0"/>
              </a:spcBef>
              <a:spcAft>
                <a:spcPts val="0"/>
              </a:spcAft>
              <a:buSzPts val="1800"/>
              <a:buChar char="●"/>
            </a:pPr>
            <a:r>
              <a:rPr lang="en" dirty="0"/>
              <a:t>Don’t Be Afraid To Make Mistakes</a:t>
            </a:r>
            <a:endParaRPr dirty="0"/>
          </a:p>
          <a:p>
            <a:pPr marL="457200" lvl="0" indent="-342900" algn="l" rtl="0">
              <a:spcBef>
                <a:spcPts val="0"/>
              </a:spcBef>
              <a:spcAft>
                <a:spcPts val="0"/>
              </a:spcAft>
              <a:buSzPts val="1800"/>
              <a:buChar char="●"/>
            </a:pPr>
            <a:r>
              <a:rPr lang="en" dirty="0"/>
              <a:t>Don’t Get Caught Up On Syntax</a:t>
            </a:r>
            <a:endParaRPr dirty="0"/>
          </a:p>
          <a:p>
            <a:pPr marL="457200" lvl="0" indent="-342900" algn="l" rtl="0">
              <a:spcBef>
                <a:spcPts val="0"/>
              </a:spcBef>
              <a:spcAft>
                <a:spcPts val="0"/>
              </a:spcAft>
              <a:buSzPts val="1800"/>
              <a:buChar char="●"/>
            </a:pPr>
            <a:r>
              <a:rPr lang="en" dirty="0"/>
              <a:t>Write Clearly and Slowly</a:t>
            </a:r>
            <a:endParaRPr dirty="0"/>
          </a:p>
        </p:txBody>
      </p:sp>
      <p:pic>
        <p:nvPicPr>
          <p:cNvPr id="230" name="Google Shape;230;p29"/>
          <p:cNvPicPr preferRelativeResize="0"/>
          <p:nvPr/>
        </p:nvPicPr>
        <p:blipFill>
          <a:blip r:embed="rId3">
            <a:alphaModFix/>
          </a:blip>
          <a:stretch>
            <a:fillRect/>
          </a:stretch>
        </p:blipFill>
        <p:spPr>
          <a:xfrm>
            <a:off x="4841175" y="2150550"/>
            <a:ext cx="3995100" cy="2247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Test</a:t>
            </a:r>
            <a:endParaRPr/>
          </a:p>
        </p:txBody>
      </p:sp>
      <p:sp>
        <p:nvSpPr>
          <p:cNvPr id="236" name="Google Shape;236;p30"/>
          <p:cNvSpPr txBox="1">
            <a:spLocks noGrp="1"/>
          </p:cNvSpPr>
          <p:nvPr>
            <p:ph type="body" idx="1"/>
          </p:nvPr>
        </p:nvSpPr>
        <p:spPr>
          <a:xfrm>
            <a:off x="471900" y="1919075"/>
            <a:ext cx="42840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Step Through Your Code (Out Loud)</a:t>
            </a:r>
            <a:endParaRPr dirty="0"/>
          </a:p>
          <a:p>
            <a:pPr marL="457200" lvl="0" indent="-342900" algn="l" rtl="0">
              <a:spcBef>
                <a:spcPts val="0"/>
              </a:spcBef>
              <a:spcAft>
                <a:spcPts val="0"/>
              </a:spcAft>
              <a:buSzPts val="1800"/>
              <a:buChar char="●"/>
            </a:pPr>
            <a:r>
              <a:rPr lang="en" dirty="0"/>
              <a:t>Track Your Variables</a:t>
            </a:r>
            <a:endParaRPr dirty="0"/>
          </a:p>
          <a:p>
            <a:pPr marL="457200" lvl="0" indent="-342900" algn="l" rtl="0">
              <a:spcBef>
                <a:spcPts val="0"/>
              </a:spcBef>
              <a:spcAft>
                <a:spcPts val="0"/>
              </a:spcAft>
              <a:buSzPts val="1800"/>
              <a:buChar char="●"/>
            </a:pPr>
            <a:r>
              <a:rPr lang="en" dirty="0"/>
              <a:t>Test Edge Cases</a:t>
            </a:r>
          </a:p>
          <a:p>
            <a:pPr marL="457200" lvl="0" indent="-342900" algn="l" rtl="0">
              <a:spcBef>
                <a:spcPts val="0"/>
              </a:spcBef>
              <a:spcAft>
                <a:spcPts val="0"/>
              </a:spcAft>
              <a:buSzPts val="1800"/>
              <a:buChar char="●"/>
            </a:pPr>
            <a:r>
              <a:rPr lang="en" dirty="0"/>
              <a:t>Shows thoroughness</a:t>
            </a:r>
            <a:endParaRPr dirty="0"/>
          </a:p>
        </p:txBody>
      </p:sp>
      <p:pic>
        <p:nvPicPr>
          <p:cNvPr id="237" name="Google Shape;237;p30"/>
          <p:cNvPicPr preferRelativeResize="0"/>
          <p:nvPr/>
        </p:nvPicPr>
        <p:blipFill>
          <a:blip r:embed="rId3">
            <a:alphaModFix/>
          </a:blip>
          <a:stretch>
            <a:fillRect/>
          </a:stretch>
        </p:blipFill>
        <p:spPr>
          <a:xfrm>
            <a:off x="5127950" y="1919075"/>
            <a:ext cx="3566053" cy="2710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Make Changes</a:t>
            </a:r>
            <a:endParaRPr/>
          </a:p>
        </p:txBody>
      </p:sp>
      <p:sp>
        <p:nvSpPr>
          <p:cNvPr id="243" name="Google Shape;243;p31"/>
          <p:cNvSpPr txBox="1">
            <a:spLocks noGrp="1"/>
          </p:cNvSpPr>
          <p:nvPr>
            <p:ph type="body" idx="1"/>
          </p:nvPr>
        </p:nvSpPr>
        <p:spPr>
          <a:xfrm>
            <a:off x="471900" y="1919075"/>
            <a:ext cx="41124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Fix Any “bugs” or missed branches</a:t>
            </a:r>
            <a:endParaRPr dirty="0"/>
          </a:p>
          <a:p>
            <a:pPr marL="457200" lvl="0" indent="-342900" algn="l" rtl="0">
              <a:spcBef>
                <a:spcPts val="0"/>
              </a:spcBef>
              <a:spcAft>
                <a:spcPts val="0"/>
              </a:spcAft>
              <a:buSzPts val="1800"/>
              <a:buChar char="●"/>
            </a:pPr>
            <a:r>
              <a:rPr lang="en" dirty="0"/>
              <a:t>Discuss Improvements &amp; Enhancements</a:t>
            </a:r>
            <a:endParaRPr dirty="0"/>
          </a:p>
        </p:txBody>
      </p:sp>
      <p:pic>
        <p:nvPicPr>
          <p:cNvPr id="244" name="Google Shape;244;p31"/>
          <p:cNvPicPr preferRelativeResize="0"/>
          <p:nvPr/>
        </p:nvPicPr>
        <p:blipFill>
          <a:blip r:embed="rId3">
            <a:alphaModFix/>
          </a:blip>
          <a:stretch>
            <a:fillRect/>
          </a:stretch>
        </p:blipFill>
        <p:spPr>
          <a:xfrm>
            <a:off x="5148950" y="1881900"/>
            <a:ext cx="3545050" cy="3112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Practice Makes Perfect</a:t>
            </a:r>
            <a:endParaRPr/>
          </a:p>
        </p:txBody>
      </p:sp>
      <p:sp>
        <p:nvSpPr>
          <p:cNvPr id="250" name="Google Shape;250;p32"/>
          <p:cNvSpPr txBox="1">
            <a:spLocks noGrp="1"/>
          </p:cNvSpPr>
          <p:nvPr>
            <p:ph type="body" idx="1"/>
          </p:nvPr>
        </p:nvSpPr>
        <p:spPr>
          <a:xfrm>
            <a:off x="471900" y="1919075"/>
            <a:ext cx="411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https://www.hackerrank.com/</a:t>
            </a:r>
            <a:endParaRPr/>
          </a:p>
          <a:p>
            <a:pPr marL="0" lvl="0" indent="0" algn="l" rtl="0">
              <a:spcBef>
                <a:spcPts val="1600"/>
              </a:spcBef>
              <a:spcAft>
                <a:spcPts val="0"/>
              </a:spcAft>
              <a:buNone/>
            </a:pPr>
            <a:r>
              <a:rPr lang="en"/>
              <a:t>https://leetcode.com/</a:t>
            </a:r>
            <a:endParaRPr/>
          </a:p>
          <a:p>
            <a:pPr marL="0" lvl="0" indent="0" algn="l" rtl="0">
              <a:spcBef>
                <a:spcPts val="1600"/>
              </a:spcBef>
              <a:spcAft>
                <a:spcPts val="0"/>
              </a:spcAft>
              <a:buNone/>
            </a:pPr>
            <a:r>
              <a:rPr lang="en"/>
              <a:t>http://exercism.io/</a:t>
            </a:r>
            <a:endParaRPr/>
          </a:p>
          <a:p>
            <a:pPr marL="0" lvl="0" indent="0" algn="l" rtl="0">
              <a:spcBef>
                <a:spcPts val="1600"/>
              </a:spcBef>
              <a:spcAft>
                <a:spcPts val="1600"/>
              </a:spcAft>
              <a:buNone/>
            </a:pPr>
            <a:r>
              <a:rPr lang="en"/>
              <a:t>https://checkio.org/</a:t>
            </a:r>
            <a:endParaRPr/>
          </a:p>
        </p:txBody>
      </p:sp>
      <p:pic>
        <p:nvPicPr>
          <p:cNvPr id="251" name="Google Shape;251;p32"/>
          <p:cNvPicPr preferRelativeResize="0"/>
          <p:nvPr/>
        </p:nvPicPr>
        <p:blipFill>
          <a:blip r:embed="rId3">
            <a:alphaModFix/>
          </a:blip>
          <a:stretch>
            <a:fillRect/>
          </a:stretch>
        </p:blipFill>
        <p:spPr>
          <a:xfrm>
            <a:off x="5264667" y="1919075"/>
            <a:ext cx="3429338" cy="30720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p:nvPr/>
        </p:nvSpPr>
        <p:spPr>
          <a:xfrm>
            <a:off x="0" y="0"/>
            <a:ext cx="9144000" cy="469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t>“No one in the brief history of computing has ever written a piece of perfect software. It's unlikely that you'll be the first.” </a:t>
            </a:r>
            <a:br>
              <a:rPr lang="en" sz="4800"/>
            </a:br>
            <a:r>
              <a:rPr lang="en" sz="4800"/>
              <a:t>- Andrew Hunt</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Demo - Live Coding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FizzBuzz</a:t>
            </a:r>
            <a:endParaRPr/>
          </a:p>
        </p:txBody>
      </p:sp>
      <p:sp>
        <p:nvSpPr>
          <p:cNvPr id="262" name="Google Shape;262;p3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a:t>Write a program that prints the numbers from 1 to 100. But for multiples of three print "Fizz" instead of the number and for the multiples of five print "Buzz". For numbers which are multiples of both three and five print "FizzBuzz".</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019B3-0240-714D-B794-71A6E3980E80}"/>
              </a:ext>
            </a:extLst>
          </p:cNvPr>
          <p:cNvSpPr>
            <a:spLocks noGrp="1"/>
          </p:cNvSpPr>
          <p:nvPr>
            <p:ph type="title"/>
          </p:nvPr>
        </p:nvSpPr>
        <p:spPr/>
        <p:txBody>
          <a:bodyPr/>
          <a:lstStyle/>
          <a:p>
            <a:r>
              <a:rPr lang="en-US" dirty="0"/>
              <a:t>Project Reviews</a:t>
            </a:r>
          </a:p>
        </p:txBody>
      </p:sp>
    </p:spTree>
    <p:extLst>
      <p:ext uri="{BB962C8B-B14F-4D97-AF65-F5344CB8AC3E}">
        <p14:creationId xmlns:p14="http://schemas.microsoft.com/office/powerpoint/2010/main" val="988699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C90D-B080-3F43-853F-07A67F45BDA5}"/>
              </a:ext>
            </a:extLst>
          </p:cNvPr>
          <p:cNvSpPr>
            <a:spLocks noGrp="1"/>
          </p:cNvSpPr>
          <p:nvPr>
            <p:ph type="title"/>
          </p:nvPr>
        </p:nvSpPr>
        <p:spPr/>
        <p:txBody>
          <a:bodyPr/>
          <a:lstStyle/>
          <a:p>
            <a:r>
              <a:rPr lang="en-US" dirty="0"/>
              <a:t>Project Review</a:t>
            </a:r>
          </a:p>
        </p:txBody>
      </p:sp>
      <p:sp>
        <p:nvSpPr>
          <p:cNvPr id="3" name="Text Placeholder 2">
            <a:extLst>
              <a:ext uri="{FF2B5EF4-FFF2-40B4-BE49-F238E27FC236}">
                <a16:creationId xmlns:a16="http://schemas.microsoft.com/office/drawing/2014/main" id="{C4410AE2-56B7-B141-8943-670820797A94}"/>
              </a:ext>
            </a:extLst>
          </p:cNvPr>
          <p:cNvSpPr>
            <a:spLocks noGrp="1"/>
          </p:cNvSpPr>
          <p:nvPr>
            <p:ph type="body" idx="1"/>
          </p:nvPr>
        </p:nvSpPr>
        <p:spPr/>
        <p:txBody>
          <a:bodyPr/>
          <a:lstStyle/>
          <a:p>
            <a:r>
              <a:rPr lang="en-US" dirty="0"/>
              <a:t>This is the first “Check-in”</a:t>
            </a:r>
          </a:p>
          <a:p>
            <a:r>
              <a:rPr lang="en-US" dirty="0"/>
              <a:t>Go over features and technologies selected</a:t>
            </a:r>
          </a:p>
          <a:p>
            <a:r>
              <a:rPr lang="en-US" dirty="0"/>
              <a:t>Landing page should be code-complete</a:t>
            </a:r>
          </a:p>
          <a:p>
            <a:r>
              <a:rPr lang="en-US" dirty="0"/>
              <a:t>First small feature should be code-complete (or close to it)</a:t>
            </a:r>
          </a:p>
          <a:p>
            <a:r>
              <a:rPr lang="en-US" dirty="0"/>
              <a:t>Make sure project timeline is still possible and adjust as necessary</a:t>
            </a:r>
          </a:p>
          <a:p>
            <a:pPr lvl="1"/>
            <a:r>
              <a:rPr lang="en-US" dirty="0"/>
              <a:t>AVOID SCOPE CREEP!</a:t>
            </a:r>
          </a:p>
          <a:p>
            <a:r>
              <a:rPr lang="en-US" dirty="0"/>
              <a:t>Final project needs to be code-complete with 3-5 features</a:t>
            </a:r>
          </a:p>
          <a:p>
            <a:endParaRPr lang="en-US" dirty="0"/>
          </a:p>
        </p:txBody>
      </p:sp>
    </p:spTree>
    <p:extLst>
      <p:ext uri="{BB962C8B-B14F-4D97-AF65-F5344CB8AC3E}">
        <p14:creationId xmlns:p14="http://schemas.microsoft.com/office/powerpoint/2010/main" val="711520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1"/>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Assignments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Assignment - Project Setup</a:t>
            </a:r>
            <a:endParaRPr/>
          </a:p>
        </p:txBody>
      </p:sp>
      <p:sp>
        <p:nvSpPr>
          <p:cNvPr id="284" name="Google Shape;284;p4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u="sng" dirty="0">
                <a:solidFill>
                  <a:schemeClr val="hlink"/>
                </a:solidFill>
                <a:hlinkClick r:id="rId3"/>
              </a:rPr>
              <a:t>https://education.launchcode.org/liftoff/modules/assignments/project-setup.html#assignment-project-setup</a:t>
            </a:r>
            <a:endParaRPr sz="900" dirty="0"/>
          </a:p>
          <a:p>
            <a:pPr marL="457200" lvl="0" indent="-342900" algn="l" rtl="0">
              <a:spcBef>
                <a:spcPts val="1600"/>
              </a:spcBef>
              <a:spcAft>
                <a:spcPts val="0"/>
              </a:spcAft>
              <a:buSzPts val="1800"/>
              <a:buChar char="●"/>
            </a:pPr>
            <a:r>
              <a:rPr lang="en" dirty="0"/>
              <a:t>Push Existing Work</a:t>
            </a:r>
            <a:endParaRPr dirty="0"/>
          </a:p>
          <a:p>
            <a:pPr marL="457200" lvl="0" indent="-342900" algn="l" rtl="0">
              <a:spcBef>
                <a:spcPts val="0"/>
              </a:spcBef>
              <a:spcAft>
                <a:spcPts val="0"/>
              </a:spcAft>
              <a:buSzPts val="1800"/>
              <a:buChar char="●"/>
            </a:pPr>
            <a:r>
              <a:rPr lang="en" dirty="0"/>
              <a:t>Update </a:t>
            </a:r>
            <a:r>
              <a:rPr lang="en" i="1" dirty="0"/>
              <a:t>your</a:t>
            </a:r>
            <a:r>
              <a:rPr lang="en" dirty="0"/>
              <a:t> `liftoff-assignments` repo to link to your new repo</a:t>
            </a:r>
            <a:endParaRPr dirty="0"/>
          </a:p>
          <a:p>
            <a:pPr marL="457200" lvl="0" indent="-342900" algn="l" rtl="0">
              <a:spcBef>
                <a:spcPts val="0"/>
              </a:spcBef>
              <a:spcAft>
                <a:spcPts val="0"/>
              </a:spcAft>
              <a:buSzPts val="1800"/>
              <a:buChar char="●"/>
            </a:pPr>
            <a:r>
              <a:rPr lang="en"/>
              <a:t>Submit the assignment on Canvas with the above URL</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Assignment - Online Profiles</a:t>
            </a:r>
            <a:endParaRPr/>
          </a:p>
        </p:txBody>
      </p:sp>
      <p:sp>
        <p:nvSpPr>
          <p:cNvPr id="290" name="Google Shape;290;p4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latin typeface="Arial"/>
                <a:ea typeface="Arial"/>
                <a:cs typeface="Arial"/>
                <a:sym typeface="Arial"/>
                <a:hlinkClick r:id="rId3"/>
              </a:rPr>
              <a:t>https://education.launchcode.org/liftoff/modules/assignments/online-profiles.html#assignment-online-profiles</a:t>
            </a:r>
            <a:endParaRPr/>
          </a:p>
          <a:p>
            <a:pPr marL="457200" lvl="0" indent="-342900" algn="l" rtl="0">
              <a:spcBef>
                <a:spcPts val="1600"/>
              </a:spcBef>
              <a:spcAft>
                <a:spcPts val="0"/>
              </a:spcAft>
              <a:buSzPts val="1800"/>
              <a:buChar char="●"/>
            </a:pPr>
            <a:r>
              <a:rPr lang="en"/>
              <a:t>Update README.md</a:t>
            </a:r>
            <a:endParaRPr/>
          </a:p>
          <a:p>
            <a:pPr marL="914400" lvl="1" indent="-317500" algn="l" rtl="0">
              <a:spcBef>
                <a:spcPts val="0"/>
              </a:spcBef>
              <a:spcAft>
                <a:spcPts val="0"/>
              </a:spcAft>
              <a:buSzPts val="1400"/>
              <a:buChar char="○"/>
            </a:pPr>
            <a:r>
              <a:rPr lang="en"/>
              <a:t>Resume (PDF)</a:t>
            </a:r>
            <a:endParaRPr/>
          </a:p>
          <a:p>
            <a:pPr marL="914400" lvl="1" indent="-317500" algn="l" rtl="0">
              <a:spcBef>
                <a:spcPts val="0"/>
              </a:spcBef>
              <a:spcAft>
                <a:spcPts val="0"/>
              </a:spcAft>
              <a:buSzPts val="1400"/>
              <a:buChar char="○"/>
            </a:pPr>
            <a:r>
              <a:rPr lang="en"/>
              <a:t>GitHub</a:t>
            </a:r>
            <a:endParaRPr/>
          </a:p>
          <a:p>
            <a:pPr marL="914400" lvl="1" indent="-317500" algn="l" rtl="0">
              <a:spcBef>
                <a:spcPts val="0"/>
              </a:spcBef>
              <a:spcAft>
                <a:spcPts val="0"/>
              </a:spcAft>
              <a:buSzPts val="1400"/>
              <a:buChar char="○"/>
            </a:pPr>
            <a:r>
              <a:rPr lang="en"/>
              <a:t>LinkedIn</a:t>
            </a:r>
            <a:endParaRPr/>
          </a:p>
          <a:p>
            <a:pPr marL="457200" lvl="0" indent="-342900" algn="l" rtl="0">
              <a:spcBef>
                <a:spcPts val="0"/>
              </a:spcBef>
              <a:spcAft>
                <a:spcPts val="0"/>
              </a:spcAft>
              <a:buSzPts val="1800"/>
              <a:buChar char="●"/>
            </a:pPr>
            <a:r>
              <a:rPr lang="en"/>
              <a:t>Update </a:t>
            </a:r>
            <a:r>
              <a:rPr lang="en" i="1"/>
              <a:t>your</a:t>
            </a:r>
            <a:r>
              <a:rPr lang="en"/>
              <a:t> `liftoff-assignments` repo to link to profiles</a:t>
            </a:r>
            <a:endParaRPr/>
          </a:p>
          <a:p>
            <a:pPr marL="457200" lvl="0" indent="-342900" algn="l" rtl="0">
              <a:spcBef>
                <a:spcPts val="0"/>
              </a:spcBef>
              <a:spcAft>
                <a:spcPts val="0"/>
              </a:spcAft>
              <a:buSzPts val="1800"/>
              <a:buChar char="●"/>
            </a:pPr>
            <a:r>
              <a:rPr lang="en"/>
              <a:t>Submit the assignment on Canvas with the above URL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Activity - Scrum (15 mins)</a:t>
            </a:r>
            <a:endParaRPr/>
          </a:p>
        </p:txBody>
      </p:sp>
      <p:sp>
        <p:nvSpPr>
          <p:cNvPr id="296" name="Google Shape;296;p44"/>
          <p:cNvSpPr txBox="1">
            <a:spLocks noGrp="1"/>
          </p:cNvSpPr>
          <p:nvPr>
            <p:ph type="body" idx="1"/>
          </p:nvPr>
        </p:nvSpPr>
        <p:spPr>
          <a:xfrm>
            <a:off x="471900" y="1919075"/>
            <a:ext cx="41247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~1 Minute Per Person</a:t>
            </a:r>
            <a:endParaRPr/>
          </a:p>
          <a:p>
            <a:pPr marL="457200" lvl="0" indent="-342900" algn="l" rtl="0">
              <a:spcBef>
                <a:spcPts val="0"/>
              </a:spcBef>
              <a:spcAft>
                <a:spcPts val="0"/>
              </a:spcAft>
              <a:buSzPts val="1800"/>
              <a:buChar char="●"/>
            </a:pPr>
            <a:r>
              <a:rPr lang="en"/>
              <a:t>What You Did</a:t>
            </a:r>
            <a:endParaRPr/>
          </a:p>
          <a:p>
            <a:pPr marL="457200" lvl="0" indent="-342900" algn="l" rtl="0">
              <a:spcBef>
                <a:spcPts val="0"/>
              </a:spcBef>
              <a:spcAft>
                <a:spcPts val="0"/>
              </a:spcAft>
              <a:buSzPts val="1800"/>
              <a:buChar char="●"/>
            </a:pPr>
            <a:r>
              <a:rPr lang="en"/>
              <a:t>What You’re Working On Next</a:t>
            </a:r>
            <a:endParaRPr/>
          </a:p>
          <a:p>
            <a:pPr marL="457200" lvl="0" indent="-342900" algn="l" rtl="0">
              <a:spcBef>
                <a:spcPts val="0"/>
              </a:spcBef>
              <a:spcAft>
                <a:spcPts val="0"/>
              </a:spcAft>
              <a:buSzPts val="1800"/>
              <a:buChar char="●"/>
            </a:pPr>
            <a:r>
              <a:rPr lang="en"/>
              <a:t>Any Blockers</a:t>
            </a:r>
            <a:endParaRPr/>
          </a:p>
        </p:txBody>
      </p:sp>
      <p:pic>
        <p:nvPicPr>
          <p:cNvPr id="297" name="Google Shape;297;p44"/>
          <p:cNvPicPr preferRelativeResize="0"/>
          <p:nvPr/>
        </p:nvPicPr>
        <p:blipFill>
          <a:blip r:embed="rId3">
            <a:alphaModFix/>
          </a:blip>
          <a:stretch>
            <a:fillRect/>
          </a:stretch>
        </p:blipFill>
        <p:spPr>
          <a:xfrm>
            <a:off x="5267949" y="1797575"/>
            <a:ext cx="3426050" cy="2953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Resume</a:t>
            </a:r>
            <a:endParaRPr dirty="0"/>
          </a:p>
        </p:txBody>
      </p:sp>
      <p:sp>
        <p:nvSpPr>
          <p:cNvPr id="303" name="Google Shape;303;p4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Create a rough outline</a:t>
            </a:r>
            <a:endParaRPr dirty="0"/>
          </a:p>
          <a:p>
            <a:pPr marL="914400" lvl="1" indent="-317500" algn="l" rtl="0">
              <a:spcBef>
                <a:spcPts val="0"/>
              </a:spcBef>
              <a:spcAft>
                <a:spcPts val="0"/>
              </a:spcAft>
              <a:buSzPts val="1400"/>
              <a:buChar char="○"/>
            </a:pPr>
            <a:r>
              <a:rPr lang="en" dirty="0"/>
              <a:t>Fill in Technical Details and Education</a:t>
            </a:r>
            <a:endParaRPr dirty="0"/>
          </a:p>
          <a:p>
            <a:pPr marL="914400" lvl="1" indent="-317500" algn="l" rtl="0">
              <a:spcBef>
                <a:spcPts val="0"/>
              </a:spcBef>
              <a:spcAft>
                <a:spcPts val="0"/>
              </a:spcAft>
              <a:buSzPts val="1400"/>
              <a:buChar char="○"/>
            </a:pPr>
            <a:r>
              <a:rPr lang="en" dirty="0"/>
              <a:t>Add Work History</a:t>
            </a:r>
            <a:endParaRPr dirty="0"/>
          </a:p>
          <a:p>
            <a:pPr marL="457200" lvl="0" indent="-342900" algn="l" rtl="0">
              <a:spcBef>
                <a:spcPts val="0"/>
              </a:spcBef>
              <a:spcAft>
                <a:spcPts val="0"/>
              </a:spcAft>
              <a:buSzPts val="1800"/>
              <a:buChar char="●"/>
            </a:pPr>
            <a:r>
              <a:rPr lang="en" dirty="0"/>
              <a:t>Edit and Review</a:t>
            </a:r>
            <a:endParaRPr dirty="0"/>
          </a:p>
          <a:p>
            <a:pPr marL="457200" lvl="0" indent="-342900" algn="l" rtl="0">
              <a:spcBef>
                <a:spcPts val="0"/>
              </a:spcBef>
              <a:spcAft>
                <a:spcPts val="0"/>
              </a:spcAft>
              <a:buSzPts val="1800"/>
              <a:buChar char="●"/>
            </a:pPr>
            <a:r>
              <a:rPr lang="en" dirty="0"/>
              <a:t>Review with Group Member</a:t>
            </a:r>
            <a:endParaRPr dirty="0"/>
          </a:p>
          <a:p>
            <a:pPr marL="457200" lvl="0" indent="-342900" algn="l" rtl="0">
              <a:spcBef>
                <a:spcPts val="0"/>
              </a:spcBef>
              <a:spcAft>
                <a:spcPts val="0"/>
              </a:spcAft>
              <a:buSzPts val="1800"/>
              <a:buChar char="●"/>
            </a:pPr>
            <a:r>
              <a:rPr lang="en" dirty="0"/>
              <a:t>Mentor Feedback</a:t>
            </a:r>
            <a:endParaRPr dirty="0"/>
          </a:p>
        </p:txBody>
      </p:sp>
      <p:pic>
        <p:nvPicPr>
          <p:cNvPr id="304" name="Google Shape;304;p45"/>
          <p:cNvPicPr preferRelativeResize="0"/>
          <p:nvPr/>
        </p:nvPicPr>
        <p:blipFill>
          <a:blip r:embed="rId3">
            <a:alphaModFix/>
          </a:blip>
          <a:stretch>
            <a:fillRect/>
          </a:stretch>
        </p:blipFill>
        <p:spPr>
          <a:xfrm>
            <a:off x="5766175" y="1919075"/>
            <a:ext cx="1962700" cy="29261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Agenda</a:t>
            </a:r>
            <a:endParaRPr/>
          </a:p>
        </p:txBody>
      </p:sp>
      <p:sp>
        <p:nvSpPr>
          <p:cNvPr id="88" name="Google Shape;88;p16"/>
          <p:cNvSpPr txBox="1">
            <a:spLocks noGrp="1"/>
          </p:cNvSpPr>
          <p:nvPr>
            <p:ph type="body" idx="1"/>
          </p:nvPr>
        </p:nvSpPr>
        <p:spPr>
          <a:xfrm>
            <a:off x="471900" y="1919075"/>
            <a:ext cx="4112400" cy="2710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Objectives and Timeline</a:t>
            </a:r>
            <a:endParaRPr sz="1400" dirty="0"/>
          </a:p>
          <a:p>
            <a:pPr marL="457200" lvl="0" indent="-317500" algn="l" rtl="0">
              <a:spcBef>
                <a:spcPts val="0"/>
              </a:spcBef>
              <a:spcAft>
                <a:spcPts val="0"/>
              </a:spcAft>
              <a:buSzPts val="1400"/>
              <a:buChar char="●"/>
            </a:pPr>
            <a:r>
              <a:rPr lang="en" sz="1400" dirty="0"/>
              <a:t>Lecture</a:t>
            </a:r>
            <a:endParaRPr lang="en-US" sz="1400" dirty="0"/>
          </a:p>
          <a:p>
            <a:pPr marL="914400" lvl="1" indent="-317500" algn="l" rtl="0">
              <a:spcBef>
                <a:spcPts val="0"/>
              </a:spcBef>
              <a:spcAft>
                <a:spcPts val="0"/>
              </a:spcAft>
              <a:buSzPts val="1400"/>
              <a:buChar char="○"/>
            </a:pPr>
            <a:r>
              <a:rPr lang="en" sz="1400" dirty="0"/>
              <a:t>Open Source</a:t>
            </a:r>
            <a:endParaRPr sz="1400" dirty="0"/>
          </a:p>
          <a:p>
            <a:pPr marL="914400" lvl="1" indent="-317500" algn="l" rtl="0">
              <a:spcBef>
                <a:spcPts val="0"/>
              </a:spcBef>
              <a:spcAft>
                <a:spcPts val="0"/>
              </a:spcAft>
              <a:buSzPts val="1400"/>
              <a:buChar char="○"/>
            </a:pPr>
            <a:r>
              <a:rPr lang="en" sz="1400" dirty="0"/>
              <a:t>Personal Branding</a:t>
            </a:r>
            <a:endParaRPr sz="1400" dirty="0"/>
          </a:p>
          <a:p>
            <a:pPr marL="457200" lvl="0" indent="-317500" algn="l" rtl="0">
              <a:spcBef>
                <a:spcPts val="0"/>
              </a:spcBef>
              <a:spcAft>
                <a:spcPts val="0"/>
              </a:spcAft>
              <a:buSzPts val="1400"/>
              <a:buChar char="●"/>
            </a:pPr>
            <a:r>
              <a:rPr lang="en" sz="1400" dirty="0"/>
              <a:t>Introduce Assignments</a:t>
            </a:r>
            <a:endParaRPr sz="1400" dirty="0"/>
          </a:p>
          <a:p>
            <a:pPr marL="457200" lvl="0" indent="-317500" algn="l" rtl="0">
              <a:spcBef>
                <a:spcPts val="0"/>
              </a:spcBef>
              <a:spcAft>
                <a:spcPts val="0"/>
              </a:spcAft>
              <a:buSzPts val="1400"/>
              <a:buChar char="●"/>
            </a:pPr>
            <a:r>
              <a:rPr lang="en" sz="1400" dirty="0"/>
              <a:t>Review Objectives</a:t>
            </a:r>
          </a:p>
          <a:p>
            <a:pPr marL="457200" lvl="0" indent="-317500" algn="l" rtl="0">
              <a:spcBef>
                <a:spcPts val="0"/>
              </a:spcBef>
              <a:spcAft>
                <a:spcPts val="0"/>
              </a:spcAft>
              <a:buSzPts val="1400"/>
              <a:buChar char="●"/>
            </a:pPr>
            <a:r>
              <a:rPr lang="en" sz="1400" dirty="0"/>
              <a:t>Activity</a:t>
            </a:r>
            <a:endParaRPr sz="1400" dirty="0"/>
          </a:p>
          <a:p>
            <a:pPr marL="914400" lvl="1" indent="-317500" algn="l" rtl="0">
              <a:spcBef>
                <a:spcPts val="0"/>
              </a:spcBef>
              <a:spcAft>
                <a:spcPts val="0"/>
              </a:spcAft>
              <a:buSzPts val="1400"/>
              <a:buChar char="○"/>
            </a:pPr>
            <a:r>
              <a:rPr lang="en" sz="1400" dirty="0"/>
              <a:t>Stand-</a:t>
            </a:r>
            <a:r>
              <a:rPr lang="en" dirty="0"/>
              <a:t>U</a:t>
            </a:r>
            <a:r>
              <a:rPr lang="en" sz="1400" dirty="0"/>
              <a:t>p</a:t>
            </a:r>
            <a:endParaRPr sz="1400" dirty="0"/>
          </a:p>
          <a:p>
            <a:pPr marL="914400" lvl="1" indent="-317500" algn="l" rtl="0">
              <a:spcBef>
                <a:spcPts val="0"/>
              </a:spcBef>
              <a:spcAft>
                <a:spcPts val="0"/>
              </a:spcAft>
              <a:buSzPts val="1400"/>
              <a:buChar char="○"/>
            </a:pPr>
            <a:r>
              <a:rPr lang="en" sz="1400" dirty="0"/>
              <a:t>Resume Workshop</a:t>
            </a:r>
            <a:endParaRPr sz="1400" dirty="0"/>
          </a:p>
        </p:txBody>
      </p:sp>
      <p:pic>
        <p:nvPicPr>
          <p:cNvPr id="89" name="Google Shape;89;p16"/>
          <p:cNvPicPr preferRelativeResize="0"/>
          <p:nvPr/>
        </p:nvPicPr>
        <p:blipFill>
          <a:blip r:embed="rId3">
            <a:alphaModFix/>
          </a:blip>
          <a:stretch>
            <a:fillRect/>
          </a:stretch>
        </p:blipFill>
        <p:spPr>
          <a:xfrm>
            <a:off x="4785330" y="1919074"/>
            <a:ext cx="3908670" cy="2938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Objectives</a:t>
            </a:r>
            <a:endParaRPr/>
          </a:p>
        </p:txBody>
      </p:sp>
      <p:sp>
        <p:nvSpPr>
          <p:cNvPr id="95" name="Google Shape;95;p1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Know What Makes a Good Technical Resume</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 dirty="0"/>
              <a:t>Utilize LinkedIn to Network with Other Professionals</a:t>
            </a:r>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 dirty="0"/>
              <a:t>Know How to Use Your GitHub Account to Showcase Projects</a:t>
            </a:r>
            <a:endParaRPr dirty="0"/>
          </a:p>
        </p:txBody>
      </p:sp>
      <p:pic>
        <p:nvPicPr>
          <p:cNvPr id="96" name="Google Shape;96;p17"/>
          <p:cNvPicPr preferRelativeResize="0"/>
          <p:nvPr/>
        </p:nvPicPr>
        <p:blipFill rotWithShape="1">
          <a:blip r:embed="rId3">
            <a:alphaModFix/>
          </a:blip>
          <a:srcRect l="25303" t="31171" r="25179" b="31891"/>
          <a:stretch/>
        </p:blipFill>
        <p:spPr>
          <a:xfrm>
            <a:off x="3223575" y="3634750"/>
            <a:ext cx="2696850" cy="15087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Timeline Review</a:t>
            </a:r>
            <a:endParaRPr/>
          </a:p>
        </p:txBody>
      </p:sp>
      <p:sp>
        <p:nvSpPr>
          <p:cNvPr id="102" name="Google Shape;102;p18"/>
          <p:cNvSpPr/>
          <p:nvPr/>
        </p:nvSpPr>
        <p:spPr>
          <a:xfrm rot="-656177">
            <a:off x="6539133"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rot="656177" flipH="1">
            <a:off x="4903669"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 name="Google Shape;104;p18"/>
          <p:cNvGrpSpPr/>
          <p:nvPr/>
        </p:nvGrpSpPr>
        <p:grpSpPr>
          <a:xfrm>
            <a:off x="5416331" y="3445772"/>
            <a:ext cx="2180096" cy="1442644"/>
            <a:chOff x="5796625" y="2541798"/>
            <a:chExt cx="1712700" cy="1230715"/>
          </a:xfrm>
        </p:grpSpPr>
        <p:sp>
          <p:nvSpPr>
            <p:cNvPr id="105" name="Google Shape;105;p18"/>
            <p:cNvSpPr/>
            <p:nvPr/>
          </p:nvSpPr>
          <p:spPr>
            <a:xfrm rot="-1789476">
              <a:off x="6572742" y="2571072"/>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txBox="1"/>
            <p:nvPr/>
          </p:nvSpPr>
          <p:spPr>
            <a:xfrm>
              <a:off x="6296613"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5E5E5E"/>
                  </a:solidFill>
                  <a:latin typeface="Roboto"/>
                  <a:ea typeface="Roboto"/>
                  <a:cs typeface="Roboto"/>
                  <a:sym typeface="Roboto"/>
                </a:rPr>
                <a:t>Class 4</a:t>
              </a:r>
              <a:endParaRPr sz="800" b="1">
                <a:solidFill>
                  <a:srgbClr val="5E5E5E"/>
                </a:solidFill>
                <a:latin typeface="Roboto"/>
                <a:ea typeface="Roboto"/>
                <a:cs typeface="Roboto"/>
                <a:sym typeface="Roboto"/>
              </a:endParaRPr>
            </a:p>
          </p:txBody>
        </p:sp>
        <p:sp>
          <p:nvSpPr>
            <p:cNvPr id="107" name="Google Shape;107;p18"/>
            <p:cNvSpPr/>
            <p:nvPr/>
          </p:nvSpPr>
          <p:spPr>
            <a:xfrm>
              <a:off x="5796625" y="3069013"/>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8" name="Google Shape;108;p18"/>
            <p:cNvSpPr txBox="1"/>
            <p:nvPr/>
          </p:nvSpPr>
          <p:spPr>
            <a:xfrm>
              <a:off x="5840875" y="3106213"/>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a:solidFill>
                    <a:srgbClr val="5E5E5E"/>
                  </a:solidFill>
                  <a:latin typeface="Roboto"/>
                  <a:ea typeface="Roboto"/>
                  <a:cs typeface="Roboto"/>
                  <a:sym typeface="Roboto"/>
                </a:rPr>
                <a:t>Project Review 1</a:t>
              </a:r>
              <a:endParaRPr b="1">
                <a:solidFill>
                  <a:srgbClr val="5E5E5E"/>
                </a:solidFill>
              </a:endParaRPr>
            </a:p>
          </p:txBody>
        </p:sp>
        <p:sp>
          <p:nvSpPr>
            <p:cNvPr id="109" name="Google Shape;109;p18"/>
            <p:cNvSpPr/>
            <p:nvPr/>
          </p:nvSpPr>
          <p:spPr>
            <a:xfrm>
              <a:off x="6607975" y="3004364"/>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18"/>
          <p:cNvSpPr/>
          <p:nvPr/>
        </p:nvSpPr>
        <p:spPr>
          <a:xfrm rot="-656177">
            <a:off x="32729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8"/>
          <p:cNvGrpSpPr/>
          <p:nvPr/>
        </p:nvGrpSpPr>
        <p:grpSpPr>
          <a:xfrm>
            <a:off x="3821300" y="1920540"/>
            <a:ext cx="2180096" cy="1461444"/>
            <a:chOff x="4409300" y="1219942"/>
            <a:chExt cx="1712700" cy="1246754"/>
          </a:xfrm>
        </p:grpSpPr>
        <p:sp>
          <p:nvSpPr>
            <p:cNvPr id="112" name="Google Shape;112;p18"/>
            <p:cNvSpPr/>
            <p:nvPr/>
          </p:nvSpPr>
          <p:spPr>
            <a:xfrm rot="-1789476">
              <a:off x="5185416" y="2276970"/>
              <a:ext cx="160451" cy="160451"/>
            </a:xfrm>
            <a:prstGeom prst="ellipse">
              <a:avLst/>
            </a:prstGeom>
            <a:solidFill>
              <a:srgbClr val="FFFFFF"/>
            </a:solid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txBox="1"/>
            <p:nvPr/>
          </p:nvSpPr>
          <p:spPr>
            <a:xfrm>
              <a:off x="4921731"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0C58D3"/>
                  </a:solidFill>
                  <a:latin typeface="Roboto"/>
                  <a:ea typeface="Roboto"/>
                  <a:cs typeface="Roboto"/>
                  <a:sym typeface="Roboto"/>
                </a:rPr>
                <a:t>Class 3</a:t>
              </a:r>
              <a:endParaRPr sz="800" b="1">
                <a:solidFill>
                  <a:srgbClr val="0C58D3"/>
                </a:solidFill>
                <a:latin typeface="Roboto"/>
                <a:ea typeface="Roboto"/>
                <a:cs typeface="Roboto"/>
                <a:sym typeface="Roboto"/>
              </a:endParaRPr>
            </a:p>
          </p:txBody>
        </p:sp>
        <p:sp>
          <p:nvSpPr>
            <p:cNvPr id="114" name="Google Shape;114;p18"/>
            <p:cNvSpPr/>
            <p:nvPr/>
          </p:nvSpPr>
          <p:spPr>
            <a:xfrm>
              <a:off x="4409300" y="1219942"/>
              <a:ext cx="1712700" cy="703500"/>
            </a:xfrm>
            <a:prstGeom prst="roundRect">
              <a:avLst>
                <a:gd name="adj" fmla="val 4485"/>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5" name="Google Shape;115;p18"/>
            <p:cNvSpPr/>
            <p:nvPr/>
          </p:nvSpPr>
          <p:spPr>
            <a:xfrm rot="10800000">
              <a:off x="5220625" y="1919036"/>
              <a:ext cx="90000" cy="67500"/>
            </a:xfrm>
            <a:prstGeom prst="triangle">
              <a:avLst>
                <a:gd name="adj" fmla="val 50000"/>
              </a:avLst>
            </a:prstGeom>
            <a:solidFill>
              <a:srgbClr val="0C58D3"/>
            </a:solidFill>
            <a:ln w="9525"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p:nvPr/>
          </p:nvSpPr>
          <p:spPr>
            <a:xfrm>
              <a:off x="4453550" y="1257142"/>
              <a:ext cx="1624200" cy="624600"/>
            </a:xfrm>
            <a:prstGeom prst="rect">
              <a:avLst/>
            </a:prstGeom>
            <a:solidFill>
              <a:srgbClr val="0C58D3"/>
            </a:solidFill>
            <a:ln w="9525" cap="flat" cmpd="sng">
              <a:solidFill>
                <a:srgbClr val="0C58D3"/>
              </a:solidFill>
              <a:prstDash val="solid"/>
              <a:round/>
              <a:headEnd type="none" w="sm" len="sm"/>
              <a:tailEnd type="none" w="sm" len="sm"/>
            </a:ln>
          </p:spPr>
          <p:txBody>
            <a:bodyPr spcFirstLastPara="1" wrap="square" lIns="91425" tIns="91425" rIns="91425" bIns="91425" anchor="t" anchorCtr="0">
              <a:noAutofit/>
            </a:bodyPr>
            <a:lstStyle/>
            <a:p>
              <a:pPr lvl="0" algn="ctr">
                <a:lnSpc>
                  <a:spcPct val="115000"/>
                </a:lnSpc>
                <a:spcAft>
                  <a:spcPts val="1600"/>
                </a:spcAft>
              </a:pPr>
              <a:r>
                <a:rPr lang="en" sz="1800" dirty="0">
                  <a:solidFill>
                    <a:schemeClr val="lt1"/>
                  </a:solidFill>
                  <a:latin typeface="Roboto"/>
                  <a:ea typeface="Roboto"/>
                  <a:cs typeface="Roboto"/>
                  <a:sym typeface="Roboto"/>
                </a:rPr>
                <a:t>Wireframes &amp; </a:t>
              </a:r>
              <a:r>
                <a:rPr lang="en" sz="1800" dirty="0">
                  <a:solidFill>
                    <a:srgbClr val="FFFFFF"/>
                  </a:solidFill>
                  <a:latin typeface="Roboto"/>
                  <a:ea typeface="Roboto"/>
                  <a:cs typeface="Roboto"/>
                  <a:sym typeface="Roboto"/>
                </a:rPr>
                <a:t>Initial Features</a:t>
              </a:r>
              <a:endParaRPr sz="1800" dirty="0">
                <a:solidFill>
                  <a:srgbClr val="FFFFFF"/>
                </a:solidFill>
              </a:endParaRPr>
            </a:p>
          </p:txBody>
        </p:sp>
      </p:grpSp>
      <p:sp>
        <p:nvSpPr>
          <p:cNvPr id="117" name="Google Shape;117;p18"/>
          <p:cNvSpPr/>
          <p:nvPr/>
        </p:nvSpPr>
        <p:spPr>
          <a:xfrm rot="656177" flipH="1">
            <a:off x="16286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18"/>
          <p:cNvGrpSpPr/>
          <p:nvPr/>
        </p:nvGrpSpPr>
        <p:grpSpPr>
          <a:xfrm>
            <a:off x="2222021" y="3445772"/>
            <a:ext cx="2180096" cy="1442644"/>
            <a:chOff x="3021975" y="2541798"/>
            <a:chExt cx="1712700" cy="1230715"/>
          </a:xfrm>
        </p:grpSpPr>
        <p:sp>
          <p:nvSpPr>
            <p:cNvPr id="119" name="Google Shape;119;p18"/>
            <p:cNvSpPr txBox="1"/>
            <p:nvPr/>
          </p:nvSpPr>
          <p:spPr>
            <a:xfrm>
              <a:off x="3529877"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0C58D3"/>
                  </a:solidFill>
                  <a:latin typeface="Roboto"/>
                  <a:ea typeface="Roboto"/>
                  <a:cs typeface="Roboto"/>
                  <a:sym typeface="Roboto"/>
                </a:rPr>
                <a:t>Class 2</a:t>
              </a:r>
              <a:endParaRPr sz="800" b="1">
                <a:solidFill>
                  <a:srgbClr val="0C58D3"/>
                </a:solidFill>
                <a:latin typeface="Roboto"/>
                <a:ea typeface="Roboto"/>
                <a:cs typeface="Roboto"/>
                <a:sym typeface="Roboto"/>
              </a:endParaRPr>
            </a:p>
          </p:txBody>
        </p:sp>
        <p:sp>
          <p:nvSpPr>
            <p:cNvPr id="120" name="Google Shape;120;p18"/>
            <p:cNvSpPr/>
            <p:nvPr/>
          </p:nvSpPr>
          <p:spPr>
            <a:xfrm rot="-1789476">
              <a:off x="3798091" y="2571072"/>
              <a:ext cx="160451" cy="160451"/>
            </a:xfrm>
            <a:prstGeom prst="ellipse">
              <a:avLst/>
            </a:prstGeom>
            <a:solidFill>
              <a:srgbClr val="FFFFFF"/>
            </a:solid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E5E5E"/>
                </a:solidFill>
              </a:endParaRPr>
            </a:p>
          </p:txBody>
        </p:sp>
        <p:sp>
          <p:nvSpPr>
            <p:cNvPr id="121" name="Google Shape;121;p18"/>
            <p:cNvSpPr/>
            <p:nvPr/>
          </p:nvSpPr>
          <p:spPr>
            <a:xfrm>
              <a:off x="3021975" y="3069013"/>
              <a:ext cx="1712700" cy="703500"/>
            </a:xfrm>
            <a:prstGeom prst="roundRect">
              <a:avLst>
                <a:gd name="adj" fmla="val 4485"/>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2" name="Google Shape;122;p18"/>
            <p:cNvSpPr txBox="1"/>
            <p:nvPr/>
          </p:nvSpPr>
          <p:spPr>
            <a:xfrm>
              <a:off x="3066225" y="3106213"/>
              <a:ext cx="1624200" cy="624600"/>
            </a:xfrm>
            <a:prstGeom prst="rect">
              <a:avLst/>
            </a:prstGeom>
            <a:solidFill>
              <a:srgbClr val="0C58D3"/>
            </a:solidFill>
            <a:ln w="9525" cap="flat" cmpd="sng">
              <a:solidFill>
                <a:srgbClr val="0C58D3"/>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dirty="0">
                  <a:solidFill>
                    <a:schemeClr val="lt1"/>
                  </a:solidFill>
                  <a:latin typeface="Roboto"/>
                  <a:ea typeface="Roboto"/>
                  <a:cs typeface="Roboto"/>
                  <a:sym typeface="Roboto"/>
                </a:rPr>
                <a:t>Wireframes &amp; User Stories</a:t>
              </a:r>
              <a:endParaRPr sz="1800" dirty="0">
                <a:solidFill>
                  <a:schemeClr val="lt1"/>
                </a:solidFill>
              </a:endParaRPr>
            </a:p>
          </p:txBody>
        </p:sp>
        <p:sp>
          <p:nvSpPr>
            <p:cNvPr id="123" name="Google Shape;123;p18"/>
            <p:cNvSpPr/>
            <p:nvPr/>
          </p:nvSpPr>
          <p:spPr>
            <a:xfrm>
              <a:off x="3833325" y="3004364"/>
              <a:ext cx="90000" cy="67500"/>
            </a:xfrm>
            <a:prstGeom prst="triangle">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8"/>
          <p:cNvGrpSpPr/>
          <p:nvPr/>
        </p:nvGrpSpPr>
        <p:grpSpPr>
          <a:xfrm>
            <a:off x="584043" y="1920540"/>
            <a:ext cx="2180096" cy="1461444"/>
            <a:chOff x="1637475" y="1219942"/>
            <a:chExt cx="1712700" cy="1246754"/>
          </a:xfrm>
        </p:grpSpPr>
        <p:sp>
          <p:nvSpPr>
            <p:cNvPr id="125" name="Google Shape;125;p18"/>
            <p:cNvSpPr/>
            <p:nvPr/>
          </p:nvSpPr>
          <p:spPr>
            <a:xfrm>
              <a:off x="1637475" y="1219942"/>
              <a:ext cx="1712700" cy="703500"/>
            </a:xfrm>
            <a:prstGeom prst="roundRect">
              <a:avLst>
                <a:gd name="adj" fmla="val 4485"/>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6" name="Google Shape;126;p18"/>
            <p:cNvSpPr txBox="1"/>
            <p:nvPr/>
          </p:nvSpPr>
          <p:spPr>
            <a:xfrm>
              <a:off x="2144544"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0C58D3"/>
                  </a:solidFill>
                  <a:latin typeface="Roboto"/>
                  <a:ea typeface="Roboto"/>
                  <a:cs typeface="Roboto"/>
                  <a:sym typeface="Roboto"/>
                </a:rPr>
                <a:t>Class 1</a:t>
              </a:r>
              <a:endParaRPr sz="800" b="1">
                <a:solidFill>
                  <a:srgbClr val="0C58D3"/>
                </a:solidFill>
                <a:latin typeface="Roboto"/>
                <a:ea typeface="Roboto"/>
                <a:cs typeface="Roboto"/>
                <a:sym typeface="Roboto"/>
              </a:endParaRPr>
            </a:p>
          </p:txBody>
        </p:sp>
        <p:sp>
          <p:nvSpPr>
            <p:cNvPr id="127" name="Google Shape;127;p18"/>
            <p:cNvSpPr/>
            <p:nvPr/>
          </p:nvSpPr>
          <p:spPr>
            <a:xfrm rot="10800000">
              <a:off x="2448800" y="1919036"/>
              <a:ext cx="90000" cy="67500"/>
            </a:xfrm>
            <a:prstGeom prst="triangle">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txBox="1"/>
            <p:nvPr/>
          </p:nvSpPr>
          <p:spPr>
            <a:xfrm>
              <a:off x="1681725" y="1257142"/>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rgbClr val="FFFFFF"/>
                  </a:solidFill>
                  <a:latin typeface="Roboto"/>
                  <a:ea typeface="Roboto"/>
                  <a:cs typeface="Roboto"/>
                  <a:sym typeface="Roboto"/>
                </a:rPr>
                <a:t>Capstone Project Selected</a:t>
              </a:r>
              <a:endParaRPr sz="1800">
                <a:solidFill>
                  <a:srgbClr val="FFFFFF"/>
                </a:solidFill>
              </a:endParaRPr>
            </a:p>
          </p:txBody>
        </p:sp>
        <p:sp>
          <p:nvSpPr>
            <p:cNvPr id="129" name="Google Shape;129;p18"/>
            <p:cNvSpPr/>
            <p:nvPr/>
          </p:nvSpPr>
          <p:spPr>
            <a:xfrm rot="-1789476">
              <a:off x="2410765" y="2276970"/>
              <a:ext cx="160451" cy="160451"/>
            </a:xfrm>
            <a:prstGeom prst="ellipse">
              <a:avLst/>
            </a:prstGeom>
            <a:solidFill>
              <a:srgbClr val="FFFFFF"/>
            </a:solid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Preparing for Tech Interviews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First things, first.</a:t>
            </a:r>
            <a:endParaRPr dirty="0"/>
          </a:p>
        </p:txBody>
      </p:sp>
      <p:sp>
        <p:nvSpPr>
          <p:cNvPr id="238" name="Google Shape;238;p3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dirty="0"/>
              <a:t>Research the company you are applying for</a:t>
            </a:r>
          </a:p>
          <a:p>
            <a:pPr marL="457200" lvl="0" indent="-342900" algn="l" rtl="0">
              <a:spcBef>
                <a:spcPts val="0"/>
              </a:spcBef>
              <a:spcAft>
                <a:spcPts val="0"/>
              </a:spcAft>
              <a:buSzPts val="1800"/>
              <a:buChar char="●"/>
            </a:pPr>
            <a:r>
              <a:rPr lang="en-US" dirty="0"/>
              <a:t>Thoroughly read through the job opening</a:t>
            </a:r>
          </a:p>
          <a:p>
            <a:pPr lvl="1" indent="-342900">
              <a:spcBef>
                <a:spcPts val="0"/>
              </a:spcBef>
              <a:buSzPts val="1800"/>
              <a:buChar char="●"/>
            </a:pPr>
            <a:r>
              <a:rPr lang="en-US" dirty="0"/>
              <a:t>What tech stack do they use?</a:t>
            </a:r>
          </a:p>
          <a:p>
            <a:pPr lvl="1" indent="-342900">
              <a:spcBef>
                <a:spcPts val="0"/>
              </a:spcBef>
              <a:buSzPts val="1800"/>
              <a:buChar char="●"/>
            </a:pPr>
            <a:r>
              <a:rPr lang="en-US" dirty="0"/>
              <a:t>What skills are they looking for?</a:t>
            </a:r>
          </a:p>
          <a:p>
            <a:r>
              <a:rPr lang="en-US" dirty="0"/>
              <a:t>Google “{company name} tech interview”</a:t>
            </a:r>
          </a:p>
          <a:p>
            <a:r>
              <a:rPr lang="en-US" dirty="0"/>
              <a:t>Do some practice hacker rank coding questions</a:t>
            </a:r>
          </a:p>
        </p:txBody>
      </p:sp>
    </p:spTree>
    <p:extLst>
      <p:ext uri="{BB962C8B-B14F-4D97-AF65-F5344CB8AC3E}">
        <p14:creationId xmlns:p14="http://schemas.microsoft.com/office/powerpoint/2010/main" val="1217064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676B0-12DB-B241-9097-E21AE19E276F}"/>
              </a:ext>
            </a:extLst>
          </p:cNvPr>
          <p:cNvSpPr>
            <a:spLocks noGrp="1"/>
          </p:cNvSpPr>
          <p:nvPr>
            <p:ph type="title"/>
          </p:nvPr>
        </p:nvSpPr>
        <p:spPr/>
        <p:txBody>
          <a:bodyPr/>
          <a:lstStyle/>
          <a:p>
            <a:r>
              <a:rPr lang="en-US" dirty="0"/>
              <a:t>Buy this book!</a:t>
            </a:r>
          </a:p>
        </p:txBody>
      </p:sp>
      <p:sp>
        <p:nvSpPr>
          <p:cNvPr id="3" name="Text Placeholder 2">
            <a:extLst>
              <a:ext uri="{FF2B5EF4-FFF2-40B4-BE49-F238E27FC236}">
                <a16:creationId xmlns:a16="http://schemas.microsoft.com/office/drawing/2014/main" id="{289E730F-9D92-AE44-B001-B2A45E77036A}"/>
              </a:ext>
            </a:extLst>
          </p:cNvPr>
          <p:cNvSpPr>
            <a:spLocks noGrp="1"/>
          </p:cNvSpPr>
          <p:nvPr>
            <p:ph type="body" idx="1"/>
          </p:nvPr>
        </p:nvSpPr>
        <p:spPr>
          <a:xfrm>
            <a:off x="471900" y="1919075"/>
            <a:ext cx="4913647" cy="2710200"/>
          </a:xfrm>
        </p:spPr>
        <p:txBody>
          <a:bodyPr/>
          <a:lstStyle/>
          <a:p>
            <a:r>
              <a:rPr lang="en-US" dirty="0"/>
              <a:t>Buy “Cracking the Coding Interview”</a:t>
            </a:r>
          </a:p>
          <a:p>
            <a:endParaRPr lang="en-US" dirty="0"/>
          </a:p>
          <a:p>
            <a:r>
              <a:rPr lang="en-US" dirty="0">
                <a:hlinkClick r:id="rId2"/>
              </a:rPr>
              <a:t>https://www.amazon.com/Cracking-Coding-Interview-Programming-Questions/dp/0984782850/</a:t>
            </a:r>
            <a:endParaRPr lang="en-US" dirty="0"/>
          </a:p>
          <a:p>
            <a:endParaRPr lang="en-US" dirty="0"/>
          </a:p>
        </p:txBody>
      </p:sp>
      <p:pic>
        <p:nvPicPr>
          <p:cNvPr id="5" name="Picture 4" descr="A picture containing text, green&#10;&#10;Description automatically generated">
            <a:extLst>
              <a:ext uri="{FF2B5EF4-FFF2-40B4-BE49-F238E27FC236}">
                <a16:creationId xmlns:a16="http://schemas.microsoft.com/office/drawing/2014/main" id="{1E9DE1CD-BCD9-6F45-96AB-DFD0FD5D17C4}"/>
              </a:ext>
            </a:extLst>
          </p:cNvPr>
          <p:cNvPicPr>
            <a:picLocks noChangeAspect="1"/>
          </p:cNvPicPr>
          <p:nvPr/>
        </p:nvPicPr>
        <p:blipFill>
          <a:blip r:embed="rId3"/>
          <a:stretch>
            <a:fillRect/>
          </a:stretch>
        </p:blipFill>
        <p:spPr>
          <a:xfrm>
            <a:off x="6015691" y="1804521"/>
            <a:ext cx="2222500" cy="3175000"/>
          </a:xfrm>
          <a:prstGeom prst="rect">
            <a:avLst/>
          </a:prstGeom>
        </p:spPr>
      </p:pic>
    </p:spTree>
    <p:extLst>
      <p:ext uri="{BB962C8B-B14F-4D97-AF65-F5344CB8AC3E}">
        <p14:creationId xmlns:p14="http://schemas.microsoft.com/office/powerpoint/2010/main" val="4226232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2"/>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Live Coding</a:t>
            </a:r>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TotalTime>
  <Words>854</Words>
  <Application>Microsoft Macintosh PowerPoint</Application>
  <PresentationFormat>On-screen Show (16:9)</PresentationFormat>
  <Paragraphs>178</Paragraphs>
  <Slides>28</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Roboto</vt:lpstr>
      <vt:lpstr>Arial</vt:lpstr>
      <vt:lpstr>Material</vt:lpstr>
      <vt:lpstr>LaunchCode Liftoff</vt:lpstr>
      <vt:lpstr>PowerPoint Presentation</vt:lpstr>
      <vt:lpstr>Agenda</vt:lpstr>
      <vt:lpstr>Objectives</vt:lpstr>
      <vt:lpstr>Timeline Review</vt:lpstr>
      <vt:lpstr>Preparing for Tech Interviews</vt:lpstr>
      <vt:lpstr>First things, first.</vt:lpstr>
      <vt:lpstr>Buy this book!</vt:lpstr>
      <vt:lpstr>Live Coding</vt:lpstr>
      <vt:lpstr>Live Coding - Introduction</vt:lpstr>
      <vt:lpstr>Live Coding - Goals</vt:lpstr>
      <vt:lpstr>Live Coding - Process</vt:lpstr>
      <vt:lpstr>Gather Requirements</vt:lpstr>
      <vt:lpstr>Break Problem Down</vt:lpstr>
      <vt:lpstr>Pseudocode</vt:lpstr>
      <vt:lpstr>Write Syntax</vt:lpstr>
      <vt:lpstr>Test</vt:lpstr>
      <vt:lpstr>Make Changes</vt:lpstr>
      <vt:lpstr>Practice Makes Perfect</vt:lpstr>
      <vt:lpstr>Demo - Live Coding</vt:lpstr>
      <vt:lpstr>FizzBuzz</vt:lpstr>
      <vt:lpstr>Project Reviews</vt:lpstr>
      <vt:lpstr>Project Review</vt:lpstr>
      <vt:lpstr>Assignments</vt:lpstr>
      <vt:lpstr>Assignment - Project Setup</vt:lpstr>
      <vt:lpstr>Assignment - Online Profiles</vt:lpstr>
      <vt:lpstr>Activity - Scrum (15 mins)</vt:lpstr>
      <vt:lpstr>Resume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LaunchCode Liftoff</dc:title>
  <cp:lastModifiedBy>Hank DeDona</cp:lastModifiedBy>
  <cp:revision>29</cp:revision>
  <dcterms:modified xsi:type="dcterms:W3CDTF">2021-08-09T23:36:52Z</dcterms:modified>
</cp:coreProperties>
</file>